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8" r:id="rId2"/>
    <p:sldId id="387" r:id="rId3"/>
    <p:sldId id="413" r:id="rId4"/>
    <p:sldId id="393" r:id="rId5"/>
    <p:sldId id="388" r:id="rId6"/>
    <p:sldId id="394" r:id="rId7"/>
    <p:sldId id="414" r:id="rId8"/>
    <p:sldId id="396" r:id="rId9"/>
    <p:sldId id="397" r:id="rId10"/>
    <p:sldId id="389" r:id="rId11"/>
    <p:sldId id="398" r:id="rId12"/>
    <p:sldId id="402" r:id="rId13"/>
    <p:sldId id="410" r:id="rId14"/>
    <p:sldId id="406" r:id="rId15"/>
    <p:sldId id="390" r:id="rId16"/>
    <p:sldId id="399" r:id="rId17"/>
    <p:sldId id="403" r:id="rId18"/>
    <p:sldId id="411" r:id="rId19"/>
    <p:sldId id="407" r:id="rId20"/>
    <p:sldId id="391" r:id="rId21"/>
    <p:sldId id="400" r:id="rId22"/>
    <p:sldId id="404" r:id="rId23"/>
    <p:sldId id="412" r:id="rId24"/>
    <p:sldId id="408" r:id="rId25"/>
    <p:sldId id="392" r:id="rId26"/>
    <p:sldId id="401" r:id="rId27"/>
    <p:sldId id="405" r:id="rId28"/>
    <p:sldId id="409" r:id="rId29"/>
    <p:sldId id="384" r:id="rId30"/>
    <p:sldId id="36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FE0033-E623-B240-9476-1B47ABAF6E13}">
          <p14:sldIdLst>
            <p14:sldId id="258"/>
            <p14:sldId id="387"/>
            <p14:sldId id="413"/>
            <p14:sldId id="393"/>
            <p14:sldId id="388"/>
            <p14:sldId id="394"/>
            <p14:sldId id="414"/>
            <p14:sldId id="396"/>
            <p14:sldId id="397"/>
            <p14:sldId id="389"/>
            <p14:sldId id="398"/>
            <p14:sldId id="402"/>
            <p14:sldId id="410"/>
            <p14:sldId id="406"/>
            <p14:sldId id="390"/>
            <p14:sldId id="399"/>
            <p14:sldId id="403"/>
            <p14:sldId id="411"/>
            <p14:sldId id="407"/>
            <p14:sldId id="391"/>
            <p14:sldId id="400"/>
            <p14:sldId id="404"/>
            <p14:sldId id="412"/>
            <p14:sldId id="408"/>
            <p14:sldId id="392"/>
            <p14:sldId id="401"/>
            <p14:sldId id="405"/>
            <p14:sldId id="409"/>
            <p14:sldId id="384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0"/>
    <a:srgbClr val="0579B8"/>
    <a:srgbClr val="52757E"/>
    <a:srgbClr val="F8C21C"/>
    <a:srgbClr val="EB001B"/>
    <a:srgbClr val="FBE08E"/>
    <a:srgbClr val="F22322"/>
    <a:srgbClr val="414141"/>
    <a:srgbClr val="FFFFFF"/>
    <a:srgbClr val="6C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21"/>
    <p:restoredTop sz="95761"/>
  </p:normalViewPr>
  <p:slideViewPr>
    <p:cSldViewPr snapToGrid="0" snapToObjects="1">
      <p:cViewPr>
        <p:scale>
          <a:sx n="97" d="100"/>
          <a:sy n="97" d="100"/>
        </p:scale>
        <p:origin x="1584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0CC92-A859-4F3F-ABCD-207576627233}" type="datetimeFigureOut">
              <a:rPr lang="en-US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B3884-1DCB-4BA9-9CB4-55F96252F0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53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51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93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41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7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77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26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71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Lischer</a:t>
            </a:r>
            <a:r>
              <a:rPr lang="en-US" dirty="0"/>
              <a:t>‐Katz, Zack, Matt Cook, and Kristal </a:t>
            </a:r>
            <a:r>
              <a:rPr lang="en-US" dirty="0" err="1"/>
              <a:t>Boulden</a:t>
            </a:r>
            <a:r>
              <a:rPr lang="en-US" dirty="0"/>
              <a:t>. "Evaluating the impact of a virtual reality workstation in an academic library: Methodology and preliminary findings." Proceedings of the Association for Information Science and Technology 55, no. 1 (2018): 300-308.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50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8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78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3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79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85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46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5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16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2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74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48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7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9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9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78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3884-1DCB-4BA9-9CB4-55F96252F0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3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63D5F-93B6-594F-ADE6-15B8CC02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50" b="1" i="0">
                <a:solidFill>
                  <a:schemeClr val="bg1"/>
                </a:solidFill>
                <a:latin typeface="Trueno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0DB50-77A9-C241-B30D-ACEC09F02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1" cap="none" baseline="0">
                <a:solidFill>
                  <a:schemeClr val="bg1"/>
                </a:solidFill>
                <a:latin typeface="Lora" pitchFamily="2" charset="77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8F58-F3A5-BD4D-8F42-7FD1BB9A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0">
                <a:srgbClr val="A51C30"/>
              </a:gs>
              <a:gs pos="100000">
                <a:srgbClr val="F2232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813426"/>
            <a:ext cx="7886700" cy="465467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7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4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21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2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24CA-F38C-1A4F-9D7E-49A28F76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0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15000">
                <a:srgbClr val="2A5280"/>
              </a:gs>
              <a:gs pos="100000">
                <a:srgbClr val="0579B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24CA-F38C-1A4F-9D7E-49A28F76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813426"/>
            <a:ext cx="7886700" cy="465467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7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4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21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2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72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0">
                <a:srgbClr val="3E6F7D"/>
              </a:gs>
              <a:gs pos="100000">
                <a:srgbClr val="52757E">
                  <a:alpha val="6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24CA-F38C-1A4F-9D7E-49A28F76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813426"/>
            <a:ext cx="7886700" cy="465467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7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4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21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2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811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9482"/>
          </a:xfrm>
          <a:prstGeom prst="rect">
            <a:avLst/>
          </a:prstGeom>
          <a:gradFill flip="none" rotWithShape="1">
            <a:gsLst>
              <a:gs pos="37000">
                <a:srgbClr val="F8C21C"/>
              </a:gs>
              <a:gs pos="100000">
                <a:srgbClr val="FBE08E">
                  <a:alpha val="64706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817402"/>
            <a:ext cx="7886700" cy="465467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7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4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21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2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96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0">
                <a:srgbClr val="A51C30"/>
              </a:gs>
              <a:gs pos="100000">
                <a:srgbClr val="F2232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40661A-A210-7747-974F-426A83F1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5865"/>
            <a:ext cx="7886700" cy="3795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20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15000">
                <a:srgbClr val="2A5280"/>
              </a:gs>
              <a:gs pos="100000">
                <a:srgbClr val="0579B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5865"/>
            <a:ext cx="7886700" cy="3795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24CA-F38C-1A4F-9D7E-49A28F76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40661A-A210-7747-974F-426A83F1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0">
                <a:srgbClr val="3E6F7D"/>
              </a:gs>
              <a:gs pos="100000">
                <a:srgbClr val="52757E">
                  <a:alpha val="6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5865"/>
            <a:ext cx="7886700" cy="3795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40661A-A210-7747-974F-426A83F1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05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 flip="none" rotWithShape="1">
            <a:gsLst>
              <a:gs pos="37000">
                <a:srgbClr val="F8C21C"/>
              </a:gs>
              <a:gs pos="100000">
                <a:srgbClr val="FBE08E">
                  <a:alpha val="64706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5865"/>
            <a:ext cx="7886700" cy="3795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40661A-A210-7747-974F-426A83F1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117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Attribu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0">
                <a:srgbClr val="A51C30"/>
              </a:gs>
              <a:gs pos="100000">
                <a:srgbClr val="F2232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625293"/>
            <a:ext cx="7886700" cy="3795713"/>
          </a:xfrm>
        </p:spPr>
        <p:txBody>
          <a:bodyPr anchor="ctr">
            <a:normAutofit/>
          </a:bodyPr>
          <a:lstStyle>
            <a:lvl1pPr marL="0" indent="0" algn="l">
              <a:buNone/>
              <a:defRPr sz="33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0" y="4731106"/>
            <a:ext cx="7886700" cy="969983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Trueno" charset="0"/>
                <a:ea typeface="Trueno" charset="0"/>
                <a:cs typeface="Trueno" charset="0"/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Attribution</a:t>
            </a:r>
          </a:p>
        </p:txBody>
      </p:sp>
    </p:spTree>
    <p:extLst>
      <p:ext uri="{BB962C8B-B14F-4D97-AF65-F5344CB8AC3E}">
        <p14:creationId xmlns:p14="http://schemas.microsoft.com/office/powerpoint/2010/main" val="2013298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Attribu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>
            <a:gsLst>
              <a:gs pos="15000">
                <a:srgbClr val="2A5280"/>
              </a:gs>
              <a:gs pos="100000">
                <a:srgbClr val="0579B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625293"/>
            <a:ext cx="7886700" cy="3795713"/>
          </a:xfrm>
        </p:spPr>
        <p:txBody>
          <a:bodyPr anchor="ctr">
            <a:normAutofit/>
          </a:bodyPr>
          <a:lstStyle>
            <a:lvl1pPr marL="0" indent="0" algn="l">
              <a:buNone/>
              <a:defRPr sz="33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0" y="4731106"/>
            <a:ext cx="7886700" cy="969983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Trueno" charset="0"/>
                <a:ea typeface="Trueno" charset="0"/>
                <a:cs typeface="Trueno" charset="0"/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Attribution</a:t>
            </a:r>
          </a:p>
        </p:txBody>
      </p:sp>
    </p:spTree>
    <p:extLst>
      <p:ext uri="{BB962C8B-B14F-4D97-AF65-F5344CB8AC3E}">
        <p14:creationId xmlns:p14="http://schemas.microsoft.com/office/powerpoint/2010/main" val="176043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5A28-CF1D-E64C-A6A6-80CA412E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ACBD8-B228-9E4B-A036-7D2BAECED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09464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1414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31AB-4705-F549-BF1F-55876065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78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Attribution - 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-1"/>
            <a:ext cx="9144000" cy="6281531"/>
          </a:xfrm>
          <a:prstGeom prst="rect">
            <a:avLst/>
          </a:prstGeom>
          <a:gradFill>
            <a:gsLst>
              <a:gs pos="0">
                <a:srgbClr val="3E6F7D"/>
              </a:gs>
              <a:gs pos="100000">
                <a:srgbClr val="52757E">
                  <a:alpha val="6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625293"/>
            <a:ext cx="7886700" cy="3795713"/>
          </a:xfrm>
        </p:spPr>
        <p:txBody>
          <a:bodyPr anchor="ctr">
            <a:normAutofit/>
          </a:bodyPr>
          <a:lstStyle>
            <a:lvl1pPr marL="0" indent="0" algn="l">
              <a:buNone/>
              <a:defRPr sz="33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0" y="4731106"/>
            <a:ext cx="7886700" cy="969983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Trueno" charset="0"/>
                <a:ea typeface="Trueno" charset="0"/>
                <a:cs typeface="Trueno" charset="0"/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Attribution</a:t>
            </a:r>
          </a:p>
        </p:txBody>
      </p:sp>
    </p:spTree>
    <p:extLst>
      <p:ext uri="{BB962C8B-B14F-4D97-AF65-F5344CB8AC3E}">
        <p14:creationId xmlns:p14="http://schemas.microsoft.com/office/powerpoint/2010/main" val="155874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Attribution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gradFill flip="none" rotWithShape="1">
            <a:gsLst>
              <a:gs pos="37000">
                <a:srgbClr val="F8C21C"/>
              </a:gs>
              <a:gs pos="100000">
                <a:srgbClr val="FBE08E">
                  <a:alpha val="64706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625293"/>
            <a:ext cx="7886700" cy="3795713"/>
          </a:xfrm>
        </p:spPr>
        <p:txBody>
          <a:bodyPr anchor="ctr">
            <a:normAutofit/>
          </a:bodyPr>
          <a:lstStyle>
            <a:lvl1pPr marL="0" indent="0" algn="l">
              <a:buNone/>
              <a:defRPr sz="3300" i="1">
                <a:solidFill>
                  <a:schemeClr val="bg1"/>
                </a:solidFill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0" y="4731106"/>
            <a:ext cx="7886700" cy="969983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Trueno" charset="0"/>
                <a:ea typeface="Trueno" charset="0"/>
                <a:cs typeface="Trueno" charset="0"/>
              </a:defRPr>
            </a:lvl1pPr>
            <a:lvl2pPr marL="342884" indent="0" algn="ctr">
              <a:buNone/>
              <a:defRPr sz="2400" i="1">
                <a:solidFill>
                  <a:schemeClr val="bg1"/>
                </a:solidFill>
              </a:defRPr>
            </a:lvl2pPr>
            <a:lvl3pPr marL="685766" indent="0" algn="ctr">
              <a:buNone/>
              <a:defRPr sz="2100" i="1">
                <a:solidFill>
                  <a:schemeClr val="bg1"/>
                </a:solidFill>
              </a:defRPr>
            </a:lvl3pPr>
            <a:lvl4pPr marL="1028649" indent="0" algn="ctr">
              <a:buNone/>
              <a:defRPr sz="1800" i="1">
                <a:solidFill>
                  <a:schemeClr val="bg1"/>
                </a:solidFill>
              </a:defRPr>
            </a:lvl4pPr>
            <a:lvl5pPr marL="1371532" indent="0" algn="ctr">
              <a:buNone/>
              <a:defRPr sz="15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Attribution</a:t>
            </a:r>
          </a:p>
        </p:txBody>
      </p:sp>
    </p:spTree>
    <p:extLst>
      <p:ext uri="{BB962C8B-B14F-4D97-AF65-F5344CB8AC3E}">
        <p14:creationId xmlns:p14="http://schemas.microsoft.com/office/powerpoint/2010/main" val="33101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425C-ADE4-5149-B73C-C6747370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0402-517D-5540-9C74-71C4572F0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EEEDA-CF67-614A-9749-E1F21DF40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B855C-6E0E-2646-BB7E-7CEF513B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6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1B4A-0FC9-A240-9A64-2EE591B0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AF2C6-254C-B040-8D37-5B7D8231D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46E29-EDA9-B342-B018-A9289FCE6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7763E-0831-4643-8E97-7FD666B0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0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957E9-AFF1-7E44-A7F0-53A2741A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CE746D-0C53-B14F-B9FA-C170E01BE7A0}"/>
              </a:ext>
            </a:extLst>
          </p:cNvPr>
          <p:cNvSpPr/>
          <p:nvPr userDrawn="1"/>
        </p:nvSpPr>
        <p:spPr>
          <a:xfrm>
            <a:off x="0" y="-1"/>
            <a:ext cx="9144000" cy="6273579"/>
          </a:xfrm>
          <a:prstGeom prst="rect">
            <a:avLst/>
          </a:prstGeom>
          <a:pattFill prst="pct5">
            <a:fgClr>
              <a:srgbClr val="6C6C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B5A28-CF1D-E64C-A6A6-80CA412E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ACBD8-B228-9E4B-A036-7D2BAECED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094645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31AB-4705-F549-BF1F-55876065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9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661A-A210-7747-974F-426A83F1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8CE1-3406-0743-9B69-2724EB68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1696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E80D8-7276-A447-AB51-96A42B3B2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1696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4EEE4-454D-9D4E-A6EE-B2A17E46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5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3D7C6-C320-B24F-9902-06665C3E3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 baseline="0">
                <a:latin typeface="Trueno" pitchFamily="2" charset="77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C2B6C8F-F4D9-7943-BCBF-15479B4E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50611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90898F6-BD79-DC48-825B-AA7CE6007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 baseline="0">
                <a:latin typeface="Trueno" pitchFamily="2" charset="77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C48331B-0D7A-D046-A27B-8CB0E646E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50611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90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39D8-4EA0-0D41-989C-4F26A86F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D7C6-C320-B24F-9902-06665C3E3A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1500" b="1" cap="all" baseline="0">
                <a:latin typeface="Trueno" charset="0"/>
                <a:ea typeface="Trueno" charset="0"/>
                <a:cs typeface="Trueno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marL="0" marR="0" lvl="0" indent="0" algn="l" defTabSz="685766" rtl="0" eaLnBrk="1" fontAlgn="auto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75" b="0" i="1" u="none" strike="noStrike" kern="1200" cap="none" spc="0" normalizeH="0" baseline="0" noProof="0" dirty="0">
                <a:ln>
                  <a:noFill/>
                </a:ln>
                <a:solidFill>
                  <a:srgbClr val="0579B8"/>
                </a:solidFill>
                <a:effectLst/>
                <a:uLnTx/>
                <a:uFillTx/>
                <a:latin typeface="Lora" pitchFamily="2" charset="77"/>
                <a:ea typeface="+mn-ea"/>
                <a:cs typeface="+mn-cs"/>
              </a:rPr>
              <a:t>Click to Add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B6C8F-F4D9-7943-BCBF-15479B4E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49020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898F6-BD79-DC48-825B-AA7CE6007E7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1500" b="1" cap="all" baseline="0">
                <a:latin typeface="Trueno" pitchFamily="2" charset="77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marL="0" marR="0" lvl="0" indent="0" algn="l" defTabSz="685766" rtl="0" eaLnBrk="1" fontAlgn="auto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75" b="0" i="1" u="none" strike="noStrike" kern="1200" cap="none" spc="0" normalizeH="0" baseline="0" noProof="0" dirty="0">
                <a:ln>
                  <a:noFill/>
                </a:ln>
                <a:solidFill>
                  <a:srgbClr val="0579B8"/>
                </a:solidFill>
                <a:effectLst/>
                <a:uLnTx/>
                <a:uFillTx/>
                <a:latin typeface="Lora" pitchFamily="2" charset="77"/>
                <a:ea typeface="+mn-ea"/>
                <a:cs typeface="+mn-cs"/>
              </a:rPr>
              <a:t>Click to Add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48331B-0D7A-D046-A27B-8CB0E646E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49020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C877FE-BB3B-4349-9D80-204F660E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7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8695"/>
            <a:ext cx="3943350" cy="40322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24CA-F38C-1A4F-9D7E-49A28F76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5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A5060-03BB-FD43-A973-F70CE7517BF7}"/>
              </a:ext>
            </a:extLst>
          </p:cNvPr>
          <p:cNvSpPr/>
          <p:nvPr userDrawn="1"/>
        </p:nvSpPr>
        <p:spPr>
          <a:xfrm>
            <a:off x="0" y="0"/>
            <a:ext cx="9144000" cy="6281530"/>
          </a:xfrm>
          <a:prstGeom prst="rect">
            <a:avLst/>
          </a:prstGeom>
          <a:pattFill prst="pct5">
            <a:fgClr>
              <a:srgbClr val="6C6C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C5B2-F4F4-A245-9414-EADE87F6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3159"/>
            <a:ext cx="7886700" cy="465467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rgbClr val="414141"/>
                </a:solidFill>
              </a:defRPr>
            </a:lvl1pPr>
            <a:lvl2pPr marL="342884" indent="0" algn="ctr">
              <a:buNone/>
              <a:defRPr sz="2700" i="1">
                <a:solidFill>
                  <a:srgbClr val="414141"/>
                </a:solidFill>
              </a:defRPr>
            </a:lvl2pPr>
            <a:lvl3pPr marL="685766" indent="0" algn="ctr">
              <a:buNone/>
              <a:defRPr sz="2400" i="1">
                <a:solidFill>
                  <a:srgbClr val="414141"/>
                </a:solidFill>
              </a:defRPr>
            </a:lvl3pPr>
            <a:lvl4pPr marL="1028649" indent="0" algn="ctr">
              <a:buNone/>
              <a:defRPr sz="2100" i="1">
                <a:solidFill>
                  <a:srgbClr val="414141"/>
                </a:solidFill>
              </a:defRPr>
            </a:lvl4pPr>
            <a:lvl5pPr marL="1371532" indent="0" algn="ctr">
              <a:buNone/>
              <a:defRPr sz="2100" i="1">
                <a:solidFill>
                  <a:srgbClr val="41414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24CA-F38C-1A4F-9D7E-49A28F76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6EA351-628F-D94D-B1CE-80076EDE70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"/>
            <a:ext cx="9144000" cy="62894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B8770-FD48-7C46-A54D-4BC360C4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2C28B-AEAA-F44B-A493-E68045A9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5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3D33AA-A0F5-FE44-93A9-BD4735AE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54654-1FC7-2E49-9BF4-930014A3D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30"/>
            <a:ext cx="7886700" cy="4032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D101C-950C-5E4E-8777-CF6B0FD5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67EA9-6A5F-3741-9F2B-55A798BF4B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2EDE6-70D5-9240-A794-A5A41A6BF12D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231507"/>
            <a:ext cx="9144000" cy="6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52" r:id="rId4"/>
    <p:sldLayoutId id="2147483665" r:id="rId5"/>
    <p:sldLayoutId id="2147483653" r:id="rId6"/>
    <p:sldLayoutId id="2147483650" r:id="rId7"/>
    <p:sldLayoutId id="2147483663" r:id="rId8"/>
    <p:sldLayoutId id="2147483654" r:id="rId9"/>
    <p:sldLayoutId id="2147483660" r:id="rId10"/>
    <p:sldLayoutId id="2147483661" r:id="rId11"/>
    <p:sldLayoutId id="2147483662" r:id="rId12"/>
    <p:sldLayoutId id="2147483675" r:id="rId13"/>
    <p:sldLayoutId id="2147483668" r:id="rId14"/>
    <p:sldLayoutId id="2147483667" r:id="rId15"/>
    <p:sldLayoutId id="2147483669" r:id="rId16"/>
    <p:sldLayoutId id="2147483673" r:id="rId17"/>
    <p:sldLayoutId id="2147483671" r:id="rId18"/>
    <p:sldLayoutId id="2147483672" r:id="rId19"/>
    <p:sldLayoutId id="2147483670" r:id="rId20"/>
    <p:sldLayoutId id="2147483674" r:id="rId21"/>
    <p:sldLayoutId id="2147483656" r:id="rId22"/>
    <p:sldLayoutId id="2147483657" r:id="rId23"/>
    <p:sldLayoutId id="2147483655" r:id="rId24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1E1E1E"/>
          </a:solidFill>
          <a:latin typeface="Trueno" pitchFamily="2" charset="77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124000"/>
        </a:lnSpc>
        <a:spcBef>
          <a:spcPts val="150"/>
        </a:spcBef>
        <a:spcAft>
          <a:spcPts val="750"/>
        </a:spcAft>
        <a:buFont typeface="Arial" panose="020B0604020202020204" pitchFamily="34" charset="0"/>
        <a:buChar char="•"/>
        <a:defRPr sz="2100" kern="1200">
          <a:solidFill>
            <a:srgbClr val="414141"/>
          </a:solidFill>
          <a:latin typeface="Lora" pitchFamily="2" charset="77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124000"/>
        </a:lnSpc>
        <a:spcBef>
          <a:spcPts val="150"/>
        </a:spcBef>
        <a:spcAft>
          <a:spcPts val="750"/>
        </a:spcAft>
        <a:buFont typeface="Arial" panose="020B0604020202020204" pitchFamily="34" charset="0"/>
        <a:buChar char="•"/>
        <a:defRPr sz="1800" kern="1200">
          <a:solidFill>
            <a:srgbClr val="414141"/>
          </a:solidFill>
          <a:latin typeface="Lora" pitchFamily="2" charset="77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124000"/>
        </a:lnSpc>
        <a:spcBef>
          <a:spcPts val="15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rgbClr val="414141"/>
          </a:solidFill>
          <a:latin typeface="Lora" pitchFamily="2" charset="77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124000"/>
        </a:lnSpc>
        <a:spcBef>
          <a:spcPts val="150"/>
        </a:spcBef>
        <a:spcAft>
          <a:spcPts val="750"/>
        </a:spcAft>
        <a:buFont typeface="Arial" panose="020B0604020202020204" pitchFamily="34" charset="0"/>
        <a:buChar char="•"/>
        <a:defRPr sz="1350" kern="1200">
          <a:solidFill>
            <a:srgbClr val="414141"/>
          </a:solidFill>
          <a:latin typeface="Lora" pitchFamily="2" charset="77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124000"/>
        </a:lnSpc>
        <a:spcBef>
          <a:spcPts val="150"/>
        </a:spcBef>
        <a:spcAft>
          <a:spcPts val="750"/>
        </a:spcAft>
        <a:buFont typeface="Arial" panose="020B0604020202020204" pitchFamily="34" charset="0"/>
        <a:buChar char="•"/>
        <a:defRPr sz="1350" kern="1200">
          <a:solidFill>
            <a:srgbClr val="414141"/>
          </a:solidFill>
          <a:latin typeface="Lora" pitchFamily="2" charset="77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10987"/>
          <a:stretch/>
        </p:blipFill>
        <p:spPr>
          <a:xfrm>
            <a:off x="0" y="365760"/>
            <a:ext cx="9144000" cy="59262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71CE6E-717B-734E-8109-D9D017E77766}"/>
              </a:ext>
            </a:extLst>
          </p:cNvPr>
          <p:cNvSpPr/>
          <p:nvPr/>
        </p:nvSpPr>
        <p:spPr>
          <a:xfrm>
            <a:off x="0" y="2555158"/>
            <a:ext cx="9144000" cy="1578577"/>
          </a:xfrm>
          <a:prstGeom prst="rect">
            <a:avLst/>
          </a:prstGeom>
          <a:gradFill>
            <a:gsLst>
              <a:gs pos="0">
                <a:srgbClr val="A51C30">
                  <a:alpha val="76000"/>
                </a:srgbClr>
              </a:gs>
              <a:gs pos="100000">
                <a:srgbClr val="F22322">
                  <a:alpha val="9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A25474-5E3B-8642-8FF5-0C8DC20C3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23" y="1446053"/>
            <a:ext cx="8819149" cy="2387600"/>
          </a:xfrm>
        </p:spPr>
        <p:txBody>
          <a:bodyPr>
            <a:normAutofit/>
          </a:bodyPr>
          <a:lstStyle/>
          <a:p>
            <a:r>
              <a:rPr lang="en-US" sz="4800" dirty="0"/>
              <a:t>Innovation Spaces:</a:t>
            </a:r>
            <a:br>
              <a:rPr lang="en-US" sz="4800" dirty="0"/>
            </a:br>
            <a:r>
              <a:rPr lang="en-US" sz="3200" dirty="0"/>
              <a:t>A Career in New Library Facilities</a:t>
            </a:r>
            <a:endParaRPr lang="en-US" sz="4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76DED-5D1C-B344-BDD6-B6E6C1631BBC}"/>
              </a:ext>
            </a:extLst>
          </p:cNvPr>
          <p:cNvSpPr/>
          <p:nvPr/>
        </p:nvSpPr>
        <p:spPr>
          <a:xfrm>
            <a:off x="2925976" y="3989356"/>
            <a:ext cx="3267044" cy="484440"/>
          </a:xfrm>
          <a:prstGeom prst="rect">
            <a:avLst/>
          </a:prstGeom>
          <a:solidFill>
            <a:srgbClr val="F8C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B6DE0-30E7-9341-9BC0-2CB41E7E4D30}"/>
              </a:ext>
            </a:extLst>
          </p:cNvPr>
          <p:cNvSpPr txBox="1"/>
          <p:nvPr/>
        </p:nvSpPr>
        <p:spPr>
          <a:xfrm>
            <a:off x="2893128" y="4097640"/>
            <a:ext cx="33327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Trueno Light" pitchFamily="2" charset="77"/>
              </a:rPr>
              <a:t>11/8/19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8B2FF-C8C8-E24F-99DF-5F5DB8BFE4FF}"/>
              </a:ext>
            </a:extLst>
          </p:cNvPr>
          <p:cNvSpPr/>
          <p:nvPr/>
        </p:nvSpPr>
        <p:spPr>
          <a:xfrm>
            <a:off x="6323885" y="5396115"/>
            <a:ext cx="2184495" cy="606455"/>
          </a:xfrm>
          <a:prstGeom prst="rect">
            <a:avLst/>
          </a:prstGeom>
          <a:solidFill>
            <a:srgbClr val="1E1E1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Matt Cook </a:t>
            </a:r>
          </a:p>
          <a:p>
            <a:pPr algn="ctr"/>
            <a:r>
              <a:rPr lang="en-US" sz="1350" dirty="0" err="1">
                <a:solidFill>
                  <a:schemeClr val="bg1"/>
                </a:solidFill>
              </a:rPr>
              <a:t>Matt_Cook@Harvard.edu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53A4752-CD73-4646-B431-A7DF6CD7D7BF}"/>
              </a:ext>
            </a:extLst>
          </p:cNvPr>
          <p:cNvSpPr txBox="1">
            <a:spLocks/>
          </p:cNvSpPr>
          <p:nvPr/>
        </p:nvSpPr>
        <p:spPr>
          <a:xfrm>
            <a:off x="343934" y="5396115"/>
            <a:ext cx="1771650" cy="7785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4000"/>
              </a:lnSpc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0" i="1" kern="1200">
                <a:solidFill>
                  <a:srgbClr val="414141"/>
                </a:solidFill>
                <a:latin typeface="Lora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4000"/>
              </a:lnSpc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i="1" kern="1200">
                <a:solidFill>
                  <a:srgbClr val="414141"/>
                </a:solidFill>
                <a:latin typeface="Lora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4000"/>
              </a:lnSpc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i="1" kern="1200">
                <a:solidFill>
                  <a:srgbClr val="414141"/>
                </a:solidFill>
                <a:latin typeface="Lora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4000"/>
              </a:lnSpc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i="1" kern="1200">
                <a:solidFill>
                  <a:srgbClr val="414141"/>
                </a:solidFill>
                <a:latin typeface="Lora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4000"/>
              </a:lnSpc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i="1" kern="1200">
                <a:solidFill>
                  <a:srgbClr val="414141"/>
                </a:solidFill>
                <a:latin typeface="Lor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i="0" dirty="0">
              <a:solidFill>
                <a:schemeClr val="bg1"/>
              </a:solidFill>
              <a:latin typeface="Trueno Light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9"/>
            <a:ext cx="9144000" cy="9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6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2550" y="5009254"/>
            <a:ext cx="9875987" cy="1325563"/>
          </a:xfrm>
        </p:spPr>
        <p:txBody>
          <a:bodyPr>
            <a:normAutofit/>
          </a:bodyPr>
          <a:lstStyle/>
          <a:p>
            <a:r>
              <a:rPr lang="en-US" sz="7200" dirty="0"/>
              <a:t>The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06" y="2047836"/>
            <a:ext cx="4395837" cy="4566188"/>
          </a:xfrm>
        </p:spPr>
        <p:txBody>
          <a:bodyPr>
            <a:normAutofit/>
          </a:bodyPr>
          <a:lstStyle/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17773-559D-6A44-A0A8-EDE1F9E57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28" b="12487"/>
          <a:stretch/>
        </p:blipFill>
        <p:spPr>
          <a:xfrm>
            <a:off x="597594" y="869369"/>
            <a:ext cx="8014572" cy="386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47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223055" y="256389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Background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82" y="2108376"/>
            <a:ext cx="3933325" cy="4703780"/>
          </a:xfrm>
        </p:spPr>
        <p:txBody>
          <a:bodyPr>
            <a:normAutofit fontScale="925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The Space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Writable surfaces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No straight lines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Flexible seating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DSL, Community Room, Bookmark Café, group study rooms, monitors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Cross Pollination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Third Space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Noisy and open late!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Coffee and soft seating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BD1CD-8687-9D46-BB68-7B7BA0C8D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1" t="7908" r="18397" b="14101"/>
          <a:stretch/>
        </p:blipFill>
        <p:spPr>
          <a:xfrm>
            <a:off x="3964871" y="1489187"/>
            <a:ext cx="4860693" cy="4272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5D0990-7509-8243-884F-E1D372215C91}"/>
              </a:ext>
            </a:extLst>
          </p:cNvPr>
          <p:cNvSpPr/>
          <p:nvPr/>
        </p:nvSpPr>
        <p:spPr>
          <a:xfrm>
            <a:off x="5844299" y="5761387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University of Oklahoma Libraries</a:t>
            </a:r>
          </a:p>
        </p:txBody>
      </p:sp>
    </p:spTree>
    <p:extLst>
      <p:ext uri="{BB962C8B-B14F-4D97-AF65-F5344CB8AC3E}">
        <p14:creationId xmlns:p14="http://schemas.microsoft.com/office/powerpoint/2010/main" val="70193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04115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Use Cases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98" y="2111023"/>
            <a:ext cx="4669306" cy="4443026"/>
          </a:xfrm>
        </p:spPr>
        <p:txBody>
          <a:bodyPr>
            <a:normAutofit fontScale="775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Community events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Local government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Scholarly grants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Student activities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Group study (for students)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Reserve-able online/in person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Variety of furniture 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Onsite technologies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 err="1"/>
              <a:t>Prysm</a:t>
            </a:r>
            <a:r>
              <a:rPr lang="en-US" i="0" dirty="0"/>
              <a:t> display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Mac workstations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Crestron panels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8B013-FFA2-9F45-9D5E-26A6105E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28"/>
          <a:stretch/>
        </p:blipFill>
        <p:spPr>
          <a:xfrm>
            <a:off x="4227443" y="1674717"/>
            <a:ext cx="4453916" cy="431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55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14145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Innovation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404571"/>
            <a:ext cx="4537340" cy="4284095"/>
          </a:xfrm>
        </p:spPr>
        <p:txBody>
          <a:bodyPr>
            <a:normAutofit fontScale="850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OU Libraries </a:t>
            </a:r>
            <a:r>
              <a:rPr lang="en-US" dirty="0" err="1"/>
              <a:t>NavApp</a:t>
            </a: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Turn-by-turn, indoor navigation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Bluetooth beacons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1-3 meter accuracy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Hyper-Local Content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Includes accessibility and natural disaster functionality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Stacks/</a:t>
            </a:r>
            <a:r>
              <a:rPr lang="en-US" i="0" dirty="0" err="1"/>
              <a:t>LibGuide</a:t>
            </a:r>
            <a:r>
              <a:rPr lang="en-US" i="0" dirty="0"/>
              <a:t> integration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Technology user guides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~3000 Users before sunsetting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5BE0B-EAE2-3B46-B61B-90FF0F029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41"/>
          <a:stretch/>
        </p:blipFill>
        <p:spPr>
          <a:xfrm>
            <a:off x="4653228" y="1527365"/>
            <a:ext cx="5099736" cy="417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06AD25-DE25-D14B-A580-90114EBA2C6D}"/>
              </a:ext>
            </a:extLst>
          </p:cNvPr>
          <p:cNvSpPr/>
          <p:nvPr/>
        </p:nvSpPr>
        <p:spPr>
          <a:xfrm>
            <a:off x="5896639" y="5705435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University of Oklahoma Libraries</a:t>
            </a:r>
          </a:p>
        </p:txBody>
      </p:sp>
    </p:spTree>
    <p:extLst>
      <p:ext uri="{BB962C8B-B14F-4D97-AF65-F5344CB8AC3E}">
        <p14:creationId xmlns:p14="http://schemas.microsoft.com/office/powerpoint/2010/main" val="146217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326526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Skills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63" y="2023108"/>
            <a:ext cx="4189802" cy="5040350"/>
          </a:xfrm>
        </p:spPr>
        <p:txBody>
          <a:bodyPr>
            <a:normAutofit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 err="1"/>
              <a:t>NavApp</a:t>
            </a: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“Emerging Technology”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Advertising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Vendor CFPs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Contests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Facilities maintenance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Scheduling, staffing, supporting events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FC9AF-CFD4-CF48-94AE-30C2B87C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84" y="1815777"/>
            <a:ext cx="5306788" cy="354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4EDB36-1A04-8D44-BA74-8DB095C0E751}"/>
              </a:ext>
            </a:extLst>
          </p:cNvPr>
          <p:cNvSpPr/>
          <p:nvPr/>
        </p:nvSpPr>
        <p:spPr>
          <a:xfrm>
            <a:off x="6061472" y="5357481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University of Oklahoma Libraries</a:t>
            </a:r>
          </a:p>
        </p:txBody>
      </p:sp>
    </p:spTree>
    <p:extLst>
      <p:ext uri="{BB962C8B-B14F-4D97-AF65-F5344CB8AC3E}">
        <p14:creationId xmlns:p14="http://schemas.microsoft.com/office/powerpoint/2010/main" val="3596085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59827" y="5016987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The Makerspace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06" y="2047836"/>
            <a:ext cx="4395837" cy="4566188"/>
          </a:xfrm>
        </p:spPr>
        <p:txBody>
          <a:bodyPr>
            <a:normAutofit/>
          </a:bodyPr>
          <a:lstStyle/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IMG_3627.jpg">
            <a:extLst>
              <a:ext uri="{FF2B5EF4-FFF2-40B4-BE49-F238E27FC236}">
                <a16:creationId xmlns:a16="http://schemas.microsoft.com/office/drawing/2014/main" id="{E3A4FE0C-1704-1A40-9D5E-05896402E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3"/>
          <a:stretch/>
        </p:blipFill>
        <p:spPr>
          <a:xfrm>
            <a:off x="800100" y="450832"/>
            <a:ext cx="7608521" cy="456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87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121505" y="204380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Background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3469682"/>
            <a:ext cx="4379374" cy="4910613"/>
          </a:xfrm>
        </p:spPr>
        <p:txBody>
          <a:bodyPr>
            <a:normAutofit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Demystifying technology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Discipline agnostic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Entry-level workshops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Nothing dangerous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Customer-service oriented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Core Technologies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Microcontrollers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3D Printing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Virtual Reality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thumb_IMG_2108_1024.jpg">
            <a:extLst>
              <a:ext uri="{FF2B5EF4-FFF2-40B4-BE49-F238E27FC236}">
                <a16:creationId xmlns:a16="http://schemas.microsoft.com/office/drawing/2014/main" id="{9CC2899F-2EFF-0A4D-A270-CD6A82D65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2" y="1964265"/>
            <a:ext cx="5367871" cy="357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64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04115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Use Cases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54" y="2490121"/>
            <a:ext cx="4346746" cy="4859866"/>
          </a:xfrm>
        </p:spPr>
        <p:txBody>
          <a:bodyPr>
            <a:normAutofit fontScale="85000" lnSpcReduction="1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Course Integrations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25+ for-credit course modules per academic year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Outreach250+ unsolicited tech consultations</a:t>
            </a:r>
          </a:p>
          <a:p>
            <a:pPr marL="1371549" lvl="3" indent="-342900" algn="l">
              <a:buFont typeface="Courier New" panose="02070309020205020404" pitchFamily="49" charset="0"/>
              <a:buChar char="o"/>
            </a:pPr>
            <a:r>
              <a:rPr lang="en-US" i="0" dirty="0" err="1"/>
              <a:t>ArtEDGE</a:t>
            </a:r>
            <a:endParaRPr lang="en-US" i="0" dirty="0"/>
          </a:p>
          <a:p>
            <a:pPr marL="1371549" lvl="3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NPS/NPL</a:t>
            </a:r>
          </a:p>
          <a:p>
            <a:pPr marL="1371549" lvl="3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Onsite outreach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Rapid Prototyping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2000+ print submissions in 2018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Robotics, exhibits, etc. 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A1472-6DA6-3E40-9CFD-9F2CBAE7D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66" y="1674717"/>
            <a:ext cx="4013914" cy="417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6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458156" y="185259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Innovation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88" y="2225858"/>
            <a:ext cx="5163014" cy="5019957"/>
          </a:xfrm>
        </p:spPr>
        <p:txBody>
          <a:bodyPr>
            <a:normAutofit fontScale="775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3D Data Pipeline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Scanning as a service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Walk-in VR</a:t>
            </a:r>
          </a:p>
          <a:p>
            <a:pPr marL="1371549" lvl="3" indent="-342900" algn="l">
              <a:buFont typeface="Wingdings" pitchFamily="2" charset="2"/>
              <a:buChar char="§"/>
            </a:pPr>
            <a:r>
              <a:rPr lang="en-US" i="0" dirty="0"/>
              <a:t>https://</a:t>
            </a:r>
            <a:r>
              <a:rPr lang="en-US" i="0" dirty="0" err="1"/>
              <a:t>github.com</a:t>
            </a:r>
            <a:r>
              <a:rPr lang="en-US" i="0" dirty="0"/>
              <a:t>/</a:t>
            </a:r>
            <a:r>
              <a:rPr lang="en-US" i="0" dirty="0" err="1"/>
              <a:t>OULibraries</a:t>
            </a:r>
            <a:r>
              <a:rPr lang="en-US" i="0" dirty="0"/>
              <a:t>/OVAL2.0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Scaled (free) 3D printing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Portals Event Series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Archaic Cave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Palmyra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Sea Turtles of the World</a:t>
            </a:r>
          </a:p>
          <a:p>
            <a:pPr marL="800084" lvl="1" indent="-457200" algn="l">
              <a:buFont typeface="Arial" panose="020B0604020202020204" pitchFamily="34" charset="0"/>
              <a:buChar char="•"/>
            </a:pPr>
            <a:r>
              <a:rPr lang="en-US" i="0" dirty="0"/>
              <a:t>Research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i="0" dirty="0"/>
              <a:t>IMLS Lib3D/VR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i="0" dirty="0"/>
              <a:t>ALA book </a:t>
            </a:r>
            <a:r>
              <a:rPr lang="en-US" dirty="0"/>
              <a:t>Beyond Reality</a:t>
            </a: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19DAE-74C3-174C-B36F-691AE5C1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0" y="1305913"/>
            <a:ext cx="4430750" cy="332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B91EF6-4E0A-C942-80C8-FF9AFEC6D105}"/>
              </a:ext>
            </a:extLst>
          </p:cNvPr>
          <p:cNvSpPr/>
          <p:nvPr/>
        </p:nvSpPr>
        <p:spPr>
          <a:xfrm>
            <a:off x="4783875" y="462950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Lischer</a:t>
            </a:r>
            <a:r>
              <a:rPr lang="en-US" sz="1400" dirty="0">
                <a:solidFill>
                  <a:srgbClr val="FFFFFF"/>
                </a:solidFill>
              </a:rPr>
              <a:t>‐Katz, Zack, Matt Cook, and Kristal </a:t>
            </a:r>
            <a:r>
              <a:rPr lang="en-US" sz="1400" dirty="0" err="1">
                <a:solidFill>
                  <a:srgbClr val="FFFFFF"/>
                </a:solidFill>
              </a:rPr>
              <a:t>Boulden</a:t>
            </a:r>
            <a:r>
              <a:rPr lang="en-US" sz="1400" dirty="0">
                <a:solidFill>
                  <a:srgbClr val="FFFFFF"/>
                </a:solidFill>
              </a:rPr>
              <a:t>. "Evaluating the impact of a virtual reality workstation in an academic library: Methodology and preliminary findings." Proceedings of the Association for Information Science and Technology 55, no. 1 (2018): 300-308.</a:t>
            </a:r>
          </a:p>
        </p:txBody>
      </p:sp>
    </p:spTree>
    <p:extLst>
      <p:ext uri="{BB962C8B-B14F-4D97-AF65-F5344CB8AC3E}">
        <p14:creationId xmlns:p14="http://schemas.microsoft.com/office/powerpoint/2010/main" val="2155366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269796" y="517369"/>
            <a:ext cx="78867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Skills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6" y="2467218"/>
            <a:ext cx="4301367" cy="4154311"/>
          </a:xfrm>
        </p:spPr>
        <p:txBody>
          <a:bodyPr>
            <a:normAutofit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Building a Team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Hardware, software, outreach, theory.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Creative Generalists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Not all librarians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250+ unsolicited technology consultations per year</a:t>
            </a:r>
          </a:p>
          <a:p>
            <a:pPr marL="1371549" lvl="3" indent="-342900" algn="l">
              <a:buFont typeface="Arial" panose="020B0604020202020204" pitchFamily="34" charset="0"/>
              <a:buChar char="•"/>
            </a:pPr>
            <a:r>
              <a:rPr lang="en-US" i="0" dirty="0"/>
              <a:t>Private Sector, K12, non-OU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6F17B-191C-3440-B0F7-E7C77503F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335" y="1282691"/>
            <a:ext cx="5046033" cy="377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4E0ED0-557A-6543-8BAC-03078A8215B0}"/>
              </a:ext>
            </a:extLst>
          </p:cNvPr>
          <p:cNvSpPr/>
          <p:nvPr/>
        </p:nvSpPr>
        <p:spPr>
          <a:xfrm>
            <a:off x="4711335" y="51649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Cook, Matt, and Betsy Van der Veer Martens. "Managing Exploratory Units in Academic Libraries." Journal of Library Administration (2019): 1-23.</a:t>
            </a:r>
          </a:p>
        </p:txBody>
      </p:sp>
    </p:spTree>
    <p:extLst>
      <p:ext uri="{BB962C8B-B14F-4D97-AF65-F5344CB8AC3E}">
        <p14:creationId xmlns:p14="http://schemas.microsoft.com/office/powerpoint/2010/main" val="372266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502632" y="390739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Overview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295912"/>
            <a:ext cx="4806048" cy="4328707"/>
          </a:xfrm>
        </p:spPr>
        <p:txBody>
          <a:bodyPr>
            <a:normAutofit fontScale="92500" lnSpcReduction="1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2600" i="0" dirty="0"/>
              <a:t>My career, presented in parallel with new library spaces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2600" i="0" dirty="0"/>
              <a:t>“Classic”, Commons, Makerspace, Incubator, The Next Thing (i.e. DS Studio)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2600" i="0" dirty="0"/>
              <a:t>Use cases, innovations, skills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sz="2600" i="0" dirty="0"/>
              <a:t>“Innovations” = Opportunities to be creative and learn new skills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0A4AB-E60D-7140-A3FA-C323E367C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78784" y="1644629"/>
            <a:ext cx="4728875" cy="35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3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55679" y="5016393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The Incubator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06" y="2047836"/>
            <a:ext cx="4395837" cy="4566188"/>
          </a:xfrm>
        </p:spPr>
        <p:txBody>
          <a:bodyPr>
            <a:normAutofit/>
          </a:bodyPr>
          <a:lstStyle/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57dc1afd18db8.image.jpg">
            <a:extLst>
              <a:ext uri="{FF2B5EF4-FFF2-40B4-BE49-F238E27FC236}">
                <a16:creationId xmlns:a16="http://schemas.microsoft.com/office/drawing/2014/main" id="{62570B7A-C58A-AB47-A28E-75EF40798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b="10044"/>
          <a:stretch/>
        </p:blipFill>
        <p:spPr>
          <a:xfrm>
            <a:off x="825190" y="882348"/>
            <a:ext cx="7593981" cy="405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317671-48B0-B24F-9523-E316768DD4B2}"/>
              </a:ext>
            </a:extLst>
          </p:cNvPr>
          <p:cNvSpPr/>
          <p:nvPr/>
        </p:nvSpPr>
        <p:spPr>
          <a:xfrm>
            <a:off x="5982704" y="4935370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University of Oklahoma</a:t>
            </a:r>
          </a:p>
        </p:txBody>
      </p:sp>
    </p:spTree>
    <p:extLst>
      <p:ext uri="{BB962C8B-B14F-4D97-AF65-F5344CB8AC3E}">
        <p14:creationId xmlns:p14="http://schemas.microsoft.com/office/powerpoint/2010/main" val="3026005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306867" y="370223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Background</a:t>
            </a:r>
            <a:endParaRPr lang="en-US" sz="5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31" y="1574134"/>
            <a:ext cx="4223257" cy="4475693"/>
          </a:xfrm>
        </p:spPr>
        <p:txBody>
          <a:bodyPr>
            <a:normAutofit fontScale="925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Multi-College Space 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Business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Engineering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Libraries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Entrepreneurial focus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OTD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CCEW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SBIR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Fabrication facilities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Heavier equipment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243DE-3F72-4941-AE39-2DACADC1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883" y="1674717"/>
            <a:ext cx="5688805" cy="426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562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04115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Use Cases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87" y="2361305"/>
            <a:ext cx="5163014" cy="4197922"/>
          </a:xfrm>
        </p:spPr>
        <p:txBody>
          <a:bodyPr>
            <a:normAutofit lnSpcReduction="1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Prototyping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Wood/metal working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Laser cutting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3D printing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Electronics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Conferences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Course integrations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i="0" dirty="0"/>
              <a:t>Grad Level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AC649-8AAD-B84C-A445-2B5CCD3B6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62" y="1737419"/>
            <a:ext cx="5606482" cy="37285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149913-6329-C748-A5D2-794D7114A81B}"/>
              </a:ext>
            </a:extLst>
          </p:cNvPr>
          <p:cNvSpPr/>
          <p:nvPr/>
        </p:nvSpPr>
        <p:spPr>
          <a:xfrm>
            <a:off x="6437898" y="5465948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Ashley West Photography</a:t>
            </a:r>
          </a:p>
        </p:txBody>
      </p:sp>
    </p:spTree>
    <p:extLst>
      <p:ext uri="{BB962C8B-B14F-4D97-AF65-F5344CB8AC3E}">
        <p14:creationId xmlns:p14="http://schemas.microsoft.com/office/powerpoint/2010/main" val="168141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14145" y="189669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Innovation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822054"/>
            <a:ext cx="4323618" cy="4866104"/>
          </a:xfrm>
        </p:spPr>
        <p:txBody>
          <a:bodyPr>
            <a:normAutofit lnSpcReduction="1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2600" i="0" dirty="0"/>
              <a:t>VR-assisted pedagogy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sz="2200" i="0" dirty="0"/>
              <a:t>Anthro 101, Biochemistry, Architecture Capstone, Medical Imaging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sz="2200" i="0" dirty="0"/>
              <a:t>Working with faculty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sz="2200" i="0" dirty="0"/>
              <a:t>Assessment metrics</a:t>
            </a:r>
          </a:p>
          <a:p>
            <a:pPr marL="1371549" lvl="3" indent="-342900" algn="l">
              <a:buFont typeface="Arial" panose="020B0604020202020204" pitchFamily="34" charset="0"/>
              <a:buChar char="•"/>
            </a:pPr>
            <a:r>
              <a:rPr lang="en-US" sz="1900" i="0" dirty="0"/>
              <a:t>Self-efficacy, Prior spatial abilities, Task performance, Economic analysis, Qualitative data (interviews)</a:t>
            </a:r>
          </a:p>
          <a:p>
            <a:pPr marL="1371549" lvl="3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1371549" lvl="3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9B4A85-610F-7541-8FB2-B29867E50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6" r="18049"/>
          <a:stretch/>
        </p:blipFill>
        <p:spPr>
          <a:xfrm>
            <a:off x="4793704" y="852451"/>
            <a:ext cx="3716716" cy="39392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066453-91E6-3E41-8CD5-143377A199FD}"/>
              </a:ext>
            </a:extLst>
          </p:cNvPr>
          <p:cNvSpPr/>
          <p:nvPr/>
        </p:nvSpPr>
        <p:spPr>
          <a:xfrm>
            <a:off x="4572000" y="486366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</a:rPr>
              <a:t>Pober</a:t>
            </a:r>
            <a:r>
              <a:rPr lang="en-US" sz="1600" dirty="0">
                <a:solidFill>
                  <a:srgbClr val="FFFFFF"/>
                </a:solidFill>
              </a:rPr>
              <a:t>, Elizabeth, and Matt Cook. "Thinking in Virtual Spaces: Impacts of Virtual Reality on the Undergraduate Interior Design Process." International Journal of Virtual and Augmented Reality (IJVAR) 3, no. 2 (2019): 23-40.</a:t>
            </a:r>
          </a:p>
        </p:txBody>
      </p:sp>
    </p:spTree>
    <p:extLst>
      <p:ext uri="{BB962C8B-B14F-4D97-AF65-F5344CB8AC3E}">
        <p14:creationId xmlns:p14="http://schemas.microsoft.com/office/powerpoint/2010/main" val="57505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271673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Skills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786" y="2206126"/>
            <a:ext cx="4211280" cy="4234429"/>
          </a:xfrm>
        </p:spPr>
        <p:txBody>
          <a:bodyPr>
            <a:normAutofit fontScale="925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200" i="0" dirty="0"/>
              <a:t>Hardware installation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200" i="0" dirty="0"/>
              <a:t>Faculty Partnerships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900" i="0" dirty="0"/>
              <a:t>Recurring integrations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900" i="0" dirty="0"/>
              <a:t>Pedagogy and Assessment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900" i="0" dirty="0"/>
              <a:t>Co-authorships and Co-</a:t>
            </a:r>
            <a:r>
              <a:rPr lang="en-US" sz="2900" i="0" dirty="0" err="1"/>
              <a:t>Pis</a:t>
            </a:r>
            <a:endParaRPr lang="en-US" sz="2900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673D6-1432-0A46-80A4-7B7FA789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809" y="894132"/>
            <a:ext cx="3663176" cy="48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51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41528" y="5031555"/>
            <a:ext cx="8823402" cy="1325563"/>
          </a:xfrm>
        </p:spPr>
        <p:txBody>
          <a:bodyPr>
            <a:normAutofit/>
          </a:bodyPr>
          <a:lstStyle/>
          <a:p>
            <a:r>
              <a:rPr lang="en-US" sz="6600" dirty="0"/>
              <a:t>What’s 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06" y="2047836"/>
            <a:ext cx="4395837" cy="4566188"/>
          </a:xfrm>
        </p:spPr>
        <p:txBody>
          <a:bodyPr>
            <a:normAutofit/>
          </a:bodyPr>
          <a:lstStyle/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EB6EE-B0C2-2049-A3E8-5DBD50159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1" y="1040799"/>
            <a:ext cx="8029509" cy="373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A12928-1861-5B41-8503-F1AB42CC4569}"/>
              </a:ext>
            </a:extLst>
          </p:cNvPr>
          <p:cNvSpPr/>
          <p:nvPr/>
        </p:nvSpPr>
        <p:spPr>
          <a:xfrm>
            <a:off x="600961" y="4774649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3453763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324213" y="154957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The Concept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4" y="2096043"/>
            <a:ext cx="4446281" cy="4728446"/>
          </a:xfrm>
        </p:spPr>
        <p:txBody>
          <a:bodyPr>
            <a:normAutofit lnSpcReduction="1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Research data lifecycle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Faculty focus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 err="1"/>
              <a:t>Input/Output</a:t>
            </a:r>
            <a:r>
              <a:rPr lang="en-US" i="0" dirty="0"/>
              <a:t> 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Create, Understand, Share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Collections-oriented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 “Demonstrator” projects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Central, location + concept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Connecting services/experts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Emergent Phenomena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2D5EB-7896-3C4A-BB8F-122F1D985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807005" y="1926368"/>
            <a:ext cx="4942381" cy="370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32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615404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Use Cases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74" y="2156178"/>
            <a:ext cx="4580096" cy="4333389"/>
          </a:xfrm>
        </p:spPr>
        <p:txBody>
          <a:bodyPr>
            <a:normAutofit fontScale="850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Artifact </a:t>
            </a:r>
            <a:r>
              <a:rPr lang="en-US" i="0" dirty="0">
                <a:sym typeface="Wingdings" pitchFamily="2" charset="2"/>
              </a:rPr>
              <a:t> Archive</a:t>
            </a: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Photogrammetry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AR/VR performance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Scalar and OSF deployment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Text </a:t>
            </a:r>
            <a:r>
              <a:rPr lang="en-US" i="0" dirty="0">
                <a:sym typeface="Wingdings" pitchFamily="2" charset="2"/>
              </a:rPr>
              <a:t> Web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Monograph OCR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Concept </a:t>
            </a:r>
            <a:r>
              <a:rPr lang="en-US" i="0" dirty="0">
                <a:sym typeface="Wingdings" pitchFamily="2" charset="2"/>
              </a:rPr>
              <a:t> Prototype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Electronics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3D printing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Sensors/Actuators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D8B6E-AAE6-6D43-8636-A51428D36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11" y="1674717"/>
            <a:ext cx="4218584" cy="42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26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178908" y="582749"/>
            <a:ext cx="78867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Skills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337499"/>
            <a:ext cx="4658990" cy="5337502"/>
          </a:xfrm>
        </p:spPr>
        <p:txBody>
          <a:bodyPr>
            <a:normAutofit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2800" i="0" dirty="0"/>
              <a:t>Institutional Knowledge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sz="2400" i="0" dirty="0"/>
              <a:t>70 Libraries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sz="2400" i="0" dirty="0"/>
              <a:t>700 FTE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sz="2400" i="0" dirty="0"/>
              <a:t>400 year old institution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2800" i="0" dirty="0"/>
              <a:t>Emerging software tools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r>
              <a:rPr lang="en-US" sz="2400" i="0" dirty="0"/>
              <a:t>Computer vision/object recognition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1EAB98-5344-5D41-93EC-0F5B891C9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63775" y="1614798"/>
            <a:ext cx="4822901" cy="36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5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714940" y="207391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97" y="1532954"/>
            <a:ext cx="4395837" cy="4566188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i="0" dirty="0"/>
              <a:t>Management!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i="0" dirty="0"/>
              <a:t>Faculty Partnership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i="0" dirty="0"/>
              <a:t>Scaling Systems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r>
              <a:rPr lang="en-US" sz="3300" i="0" dirty="0"/>
              <a:t>R&amp;D vs Support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r>
              <a:rPr lang="en-US" sz="3300" i="0" dirty="0"/>
              <a:t>Niche Applications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i="0" dirty="0"/>
              <a:t>Knowledge Today</a:t>
            </a: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35855-52AC-1640-8697-904652E69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86213" y="1276229"/>
            <a:ext cx="5120967" cy="384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08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324213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Goals for Today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88" y="2019403"/>
            <a:ext cx="5163014" cy="4339860"/>
          </a:xfrm>
        </p:spPr>
        <p:txBody>
          <a:bodyPr>
            <a:normAutofit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Specific research and instructional integrations for innovation spaces (i.e. use cases)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Skills associated with new spaces and new positions (</a:t>
            </a:r>
            <a:r>
              <a:rPr lang="en-US" i="0" dirty="0" err="1"/>
              <a:t>i.e</a:t>
            </a:r>
            <a:r>
              <a:rPr lang="en-US" i="0" dirty="0"/>
              <a:t> my personal experiences + anecdotes)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Variety and scope of “Innovation Spaces” in 21</a:t>
            </a:r>
            <a:r>
              <a:rPr lang="en-US" i="0" baseline="30000" dirty="0"/>
              <a:t>st</a:t>
            </a:r>
            <a:r>
              <a:rPr lang="en-US" i="0" dirty="0"/>
              <a:t> century Libraries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thumb_IMG_2095_1024-2.jpg">
            <a:extLst>
              <a:ext uri="{FF2B5EF4-FFF2-40B4-BE49-F238E27FC236}">
                <a16:creationId xmlns:a16="http://schemas.microsoft.com/office/drawing/2014/main" id="{C5053061-8C02-FF47-8335-A7EC0ABD6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20" y="1011935"/>
            <a:ext cx="3158920" cy="473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240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789865"/>
            <a:ext cx="78867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15428"/>
            <a:ext cx="7886700" cy="28467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0" dirty="0"/>
              <a:t>Matt Cook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0" dirty="0">
                <a:solidFill>
                  <a:schemeClr val="tx1"/>
                </a:solidFill>
              </a:rPr>
              <a:t>Digital Scholarship Program Manager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0" dirty="0" err="1"/>
              <a:t>matt_cook@harvard.edu</a:t>
            </a:r>
            <a:endParaRPr lang="en-US" sz="3200" i="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0" dirty="0" err="1">
                <a:solidFill>
                  <a:schemeClr val="tx1"/>
                </a:solidFill>
              </a:rPr>
              <a:t>mncook.net</a:t>
            </a:r>
            <a:endParaRPr lang="en-US" sz="32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1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223055" y="349154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Notes &amp; Caveats</a:t>
            </a:r>
            <a:endParaRPr lang="en-US" sz="4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F9811-1796-9B44-B075-9DB84EF1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23109" y="1257057"/>
            <a:ext cx="4263128" cy="319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8D5941-5B7F-CF47-BE86-9ACC4D3D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16" y="1916636"/>
            <a:ext cx="5340112" cy="4044948"/>
          </a:xfrm>
        </p:spPr>
        <p:txBody>
          <a:bodyPr>
            <a:normAutofit fontScale="550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4400" i="0" dirty="0"/>
              <a:t>All images mine (except noted)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4400" i="0" dirty="0"/>
              <a:t>Inheriting Spaces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4400" i="0" dirty="0"/>
              <a:t>Simplistic characterizations &amp; Descriptions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4400" i="0" dirty="0"/>
              <a:t>Staffing is critical</a:t>
            </a:r>
          </a:p>
          <a:p>
            <a:pPr marL="1257266" lvl="2" indent="-571500" algn="l">
              <a:buFont typeface="Courier New" panose="02070309020205020404" pitchFamily="49" charset="0"/>
              <a:buChar char="o"/>
            </a:pPr>
            <a:r>
              <a:rPr lang="en-US" sz="4100" i="0" dirty="0"/>
              <a:t>Could have been the focus of the talks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4400" i="0" dirty="0"/>
              <a:t>See: Cited Material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3A2B8-56D8-BD42-9C12-036A706B689B}"/>
              </a:ext>
            </a:extLst>
          </p:cNvPr>
          <p:cNvSpPr/>
          <p:nvPr/>
        </p:nvSpPr>
        <p:spPr>
          <a:xfrm>
            <a:off x="5447912" y="5007477"/>
            <a:ext cx="3854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Cook, Matt. "Virtual serendipity: preserving embodied browsing activity in the 21st century research library." The Journal of Academic Librarianship 44, no. 1 (2018): 145-149.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C043A-7B26-C746-B263-3085F6D217F3}"/>
              </a:ext>
            </a:extLst>
          </p:cNvPr>
          <p:cNvCxnSpPr>
            <a:cxnSpLocks/>
          </p:cNvCxnSpPr>
          <p:nvPr/>
        </p:nvCxnSpPr>
        <p:spPr>
          <a:xfrm>
            <a:off x="1537252" y="5233025"/>
            <a:ext cx="27293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723682-F2D9-6A46-86AA-4F8AA1D04601}"/>
              </a:ext>
            </a:extLst>
          </p:cNvPr>
          <p:cNvCxnSpPr>
            <a:cxnSpLocks/>
          </p:cNvCxnSpPr>
          <p:nvPr/>
        </p:nvCxnSpPr>
        <p:spPr>
          <a:xfrm>
            <a:off x="4266631" y="5233025"/>
            <a:ext cx="1098608" cy="2688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7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04274" y="5009254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The Classic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06" y="2047836"/>
            <a:ext cx="4395837" cy="4566188"/>
          </a:xfrm>
        </p:spPr>
        <p:txBody>
          <a:bodyPr>
            <a:normAutofit/>
          </a:bodyPr>
          <a:lstStyle/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2012-08-01 09.35.34.jpg">
            <a:extLst>
              <a:ext uri="{FF2B5EF4-FFF2-40B4-BE49-F238E27FC236}">
                <a16:creationId xmlns:a16="http://schemas.microsoft.com/office/drawing/2014/main" id="{93414688-5484-A842-B754-3F543462D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4"/>
          <a:stretch/>
        </p:blipFill>
        <p:spPr>
          <a:xfrm>
            <a:off x="422433" y="914400"/>
            <a:ext cx="8274520" cy="381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5BE0B5-8CC8-D840-B83C-20E9CECF5700}"/>
              </a:ext>
            </a:extLst>
          </p:cNvPr>
          <p:cNvSpPr/>
          <p:nvPr/>
        </p:nvSpPr>
        <p:spPr>
          <a:xfrm>
            <a:off x="5651400" y="4715762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University of Oklahoma Libraries</a:t>
            </a:r>
          </a:p>
        </p:txBody>
      </p:sp>
    </p:spTree>
    <p:extLst>
      <p:ext uri="{BB962C8B-B14F-4D97-AF65-F5344CB8AC3E}">
        <p14:creationId xmlns:p14="http://schemas.microsoft.com/office/powerpoint/2010/main" val="113913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456788" y="448843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Background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043428"/>
            <a:ext cx="4299995" cy="4014438"/>
          </a:xfrm>
        </p:spPr>
        <p:txBody>
          <a:bodyPr>
            <a:normAutofit fontScale="925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500" i="0" dirty="0"/>
              <a:t>Extended Cognition	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500" i="0" dirty="0"/>
              <a:t>Student employment</a:t>
            </a:r>
          </a:p>
          <a:p>
            <a:pPr marL="800084" lvl="1" indent="-457200" algn="l">
              <a:buFont typeface="Arial" panose="020B0604020202020204" pitchFamily="34" charset="0"/>
              <a:buChar char="•"/>
            </a:pPr>
            <a:r>
              <a:rPr lang="en-US" sz="3500" i="0" dirty="0"/>
              <a:t>Night Circulation Supervisor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33276-E81C-3548-8FD7-02A25D780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72" y="1774406"/>
            <a:ext cx="5805086" cy="3867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71451B-2B74-D24E-9A12-BA47D6ED3584}"/>
              </a:ext>
            </a:extLst>
          </p:cNvPr>
          <p:cNvSpPr/>
          <p:nvPr/>
        </p:nvSpPr>
        <p:spPr>
          <a:xfrm>
            <a:off x="5943825" y="5588028"/>
            <a:ext cx="7587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Credit: University of Oklahoma Libraries</a:t>
            </a:r>
          </a:p>
        </p:txBody>
      </p:sp>
    </p:spTree>
    <p:extLst>
      <p:ext uri="{BB962C8B-B14F-4D97-AF65-F5344CB8AC3E}">
        <p14:creationId xmlns:p14="http://schemas.microsoft.com/office/powerpoint/2010/main" val="405133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815461" y="541012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Use Cases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058434"/>
            <a:ext cx="4299995" cy="4014438"/>
          </a:xfrm>
        </p:spPr>
        <p:txBody>
          <a:bodyPr>
            <a:normAutofit fontScale="92500" lnSpcReduction="1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500" i="0" dirty="0"/>
              <a:t>Circulating new material types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3200" i="0" dirty="0"/>
              <a:t>Telescope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3200" i="0" dirty="0"/>
              <a:t>A/V equipment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3200" i="0" dirty="0"/>
              <a:t>Bone bags	</a:t>
            </a:r>
          </a:p>
          <a:p>
            <a:pPr marL="800084" lvl="1" indent="-457200" algn="l">
              <a:buFont typeface="Arial" panose="020B0604020202020204" pitchFamily="34" charset="0"/>
              <a:buChar char="•"/>
            </a:pPr>
            <a:r>
              <a:rPr lang="en-US" sz="3500" i="0" dirty="0"/>
              <a:t>Textbook Reserves</a:t>
            </a:r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6F038-4EFF-2F40-8821-F45111905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66" y="1371185"/>
            <a:ext cx="4344254" cy="325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6C056-2F39-0847-BC61-E9159D725412}"/>
              </a:ext>
            </a:extLst>
          </p:cNvPr>
          <p:cNvSpPr/>
          <p:nvPr/>
        </p:nvSpPr>
        <p:spPr>
          <a:xfrm>
            <a:off x="4503466" y="475487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Cook, Matt, and Jen Waller. "Banned Objects Week: A Preemptive Defense of Intellectual Freedom in Twenty-First-Century Libraries." Journal of Intellectual Freedom and Privacy 3, no. 1 (2018): 5.</a:t>
            </a:r>
          </a:p>
        </p:txBody>
      </p:sp>
    </p:spTree>
    <p:extLst>
      <p:ext uri="{BB962C8B-B14F-4D97-AF65-F5344CB8AC3E}">
        <p14:creationId xmlns:p14="http://schemas.microsoft.com/office/powerpoint/2010/main" val="415089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407495" y="385085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Innovation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05" y="2098463"/>
            <a:ext cx="4167501" cy="4759537"/>
          </a:xfrm>
        </p:spPr>
        <p:txBody>
          <a:bodyPr>
            <a:normAutofit fontScale="850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200" i="0" dirty="0" err="1"/>
              <a:t>Sparq</a:t>
            </a:r>
            <a:r>
              <a:rPr lang="en-US" sz="3200" i="0" dirty="0"/>
              <a:t> Labyrinth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600" i="0" dirty="0"/>
              <a:t>R&amp;D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600" i="0" dirty="0"/>
              <a:t>User Testing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600" i="0" dirty="0"/>
              <a:t>Press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sz="3200" i="0" dirty="0"/>
              <a:t>Nationwide deployments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900" i="0" dirty="0"/>
              <a:t>UMass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900" i="0" dirty="0"/>
              <a:t>OU-Tulsa</a:t>
            </a:r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r>
              <a:rPr lang="en-US" sz="2900" i="0" dirty="0"/>
              <a:t>CUNY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2900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6DD10F-DCC8-BE4F-B831-109BE296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93" y="482537"/>
            <a:ext cx="3569124" cy="47588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F103CF-E53B-EC43-8AD2-FDB661FD3BBA}"/>
              </a:ext>
            </a:extLst>
          </p:cNvPr>
          <p:cNvSpPr/>
          <p:nvPr/>
        </p:nvSpPr>
        <p:spPr>
          <a:xfrm>
            <a:off x="4768735" y="52413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Cook, Matt, and Janet Brennan Croft. "Interactive mindfulness technology: A walking labyrinth in an academic library." (2015).</a:t>
            </a:r>
          </a:p>
        </p:txBody>
      </p:sp>
    </p:spTree>
    <p:extLst>
      <p:ext uri="{BB962C8B-B14F-4D97-AF65-F5344CB8AC3E}">
        <p14:creationId xmlns:p14="http://schemas.microsoft.com/office/powerpoint/2010/main" val="391162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308035" y="499625"/>
            <a:ext cx="78867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Skills</a:t>
            </a:r>
            <a:endParaRPr lang="en-US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233A3-1EB6-0D48-A1B2-F4D9041462CD}"/>
              </a:ext>
            </a:extLst>
          </p:cNvPr>
          <p:cNvSpPr txBox="1">
            <a:spLocks/>
          </p:cNvSpPr>
          <p:nvPr/>
        </p:nvSpPr>
        <p:spPr>
          <a:xfrm>
            <a:off x="115888" y="1674717"/>
            <a:ext cx="5208814" cy="557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21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124000"/>
              </a:lnSpc>
              <a:spcBef>
                <a:spcPts val="150"/>
              </a:spcBef>
              <a:spcAft>
                <a:spcPts val="750"/>
              </a:spcAft>
              <a:buFont typeface="Arial" panose="020B0604020202020204" pitchFamily="34" charset="0"/>
              <a:buNone/>
              <a:defRPr sz="1500" i="1" kern="1200">
                <a:solidFill>
                  <a:schemeClr val="bg1"/>
                </a:solidFill>
                <a:latin typeface="Lor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142966" lvl="2" indent="-457200" algn="l">
              <a:buFont typeface="Courier New" panose="02070309020205020404" pitchFamily="49" charset="0"/>
              <a:buChar char="o"/>
            </a:pPr>
            <a:endParaRPr lang="en-US" sz="28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sz="3300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784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F8655F-6BCE-5743-9521-0DCC61A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8" y="2523281"/>
            <a:ext cx="4075704" cy="4722534"/>
          </a:xfrm>
        </p:spPr>
        <p:txBody>
          <a:bodyPr>
            <a:normAutofit fontScale="77500" lnSpcReduction="20000"/>
          </a:bodyPr>
          <a:lstStyle/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Student employee management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Hiring/firing/training/mentoring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Composure!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Public spaces = you never know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Security + Natural disasters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Technology troubleshooting</a:t>
            </a:r>
          </a:p>
          <a:p>
            <a:pPr marL="685784" lvl="1" indent="-342900" algn="l">
              <a:buFont typeface="Arial" panose="020B0604020202020204" pitchFamily="34" charset="0"/>
              <a:buChar char="•"/>
            </a:pPr>
            <a:r>
              <a:rPr lang="en-US" i="0" dirty="0"/>
              <a:t>Frontline librarianship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In demand items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Traffic patterns</a:t>
            </a:r>
          </a:p>
          <a:p>
            <a:pPr marL="1028666" lvl="2" indent="-342900" algn="l">
              <a:buFont typeface="Courier New" panose="02070309020205020404" pitchFamily="49" charset="0"/>
              <a:buChar char="o"/>
            </a:pPr>
            <a:r>
              <a:rPr lang="en-US" i="0" dirty="0"/>
              <a:t>Stress levels</a:t>
            </a:r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1028666" lvl="2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Courier New" panose="02070309020205020404" pitchFamily="49" charset="0"/>
              <a:buChar char="o"/>
            </a:pPr>
            <a:endParaRPr lang="en-US" i="0" dirty="0"/>
          </a:p>
          <a:p>
            <a:pPr marL="800084" lvl="1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Image from iOS (27).jpg">
            <a:extLst>
              <a:ext uri="{FF2B5EF4-FFF2-40B4-BE49-F238E27FC236}">
                <a16:creationId xmlns:a16="http://schemas.microsoft.com/office/drawing/2014/main" id="{842C56FE-AB70-F044-A0FE-293FDF70B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/>
          <a:stretch/>
        </p:blipFill>
        <p:spPr>
          <a:xfrm>
            <a:off x="4434341" y="1674717"/>
            <a:ext cx="4980561" cy="400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254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ary-harvard">
      <a:dk1>
        <a:srgbClr val="1D1D1D"/>
      </a:dk1>
      <a:lt1>
        <a:srgbClr val="FFFFFF"/>
      </a:lt1>
      <a:dk2>
        <a:srgbClr val="414141"/>
      </a:dk2>
      <a:lt2>
        <a:srgbClr val="E7E6E6"/>
      </a:lt2>
      <a:accent1>
        <a:srgbClr val="0578B8"/>
      </a:accent1>
      <a:accent2>
        <a:srgbClr val="F12322"/>
      </a:accent2>
      <a:accent3>
        <a:srgbClr val="A51C30"/>
      </a:accent3>
      <a:accent4>
        <a:srgbClr val="3E6F7D"/>
      </a:accent4>
      <a:accent5>
        <a:srgbClr val="F8C21C"/>
      </a:accent5>
      <a:accent6>
        <a:srgbClr val="1E1E1E"/>
      </a:accent6>
      <a:hlink>
        <a:srgbClr val="0578B8"/>
      </a:hlink>
      <a:folHlink>
        <a:srgbClr val="1B69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vard Library PowerPoint 2-2019_4:3" id="{E674D851-EA0C-2D49-956E-2CB6BCD488B5}" vid="{AF8E2103-8C50-5845-8F78-4523BB820B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13752</TotalTime>
  <Words>1012</Words>
  <Application>Microsoft Macintosh PowerPoint</Application>
  <PresentationFormat>On-screen Show (4:3)</PresentationFormat>
  <Paragraphs>449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Lora</vt:lpstr>
      <vt:lpstr>Trueno</vt:lpstr>
      <vt:lpstr>Trueno Light</vt:lpstr>
      <vt:lpstr>Wingdings</vt:lpstr>
      <vt:lpstr>Office Theme</vt:lpstr>
      <vt:lpstr>Innovation Spaces: A Career in New Library Facilities</vt:lpstr>
      <vt:lpstr>Overview</vt:lpstr>
      <vt:lpstr>Goals for Today</vt:lpstr>
      <vt:lpstr>Notes &amp; Caveats</vt:lpstr>
      <vt:lpstr>The Classic</vt:lpstr>
      <vt:lpstr>Background</vt:lpstr>
      <vt:lpstr>Use Cases</vt:lpstr>
      <vt:lpstr>Innovation</vt:lpstr>
      <vt:lpstr>Skills</vt:lpstr>
      <vt:lpstr>The Commons</vt:lpstr>
      <vt:lpstr>Background</vt:lpstr>
      <vt:lpstr>Use Cases</vt:lpstr>
      <vt:lpstr>Innovation</vt:lpstr>
      <vt:lpstr>Skills</vt:lpstr>
      <vt:lpstr>The Makerspace</vt:lpstr>
      <vt:lpstr>Background</vt:lpstr>
      <vt:lpstr>Use Cases</vt:lpstr>
      <vt:lpstr>Innovation</vt:lpstr>
      <vt:lpstr>Skills</vt:lpstr>
      <vt:lpstr>The Incubator</vt:lpstr>
      <vt:lpstr>Background</vt:lpstr>
      <vt:lpstr>Use Cases</vt:lpstr>
      <vt:lpstr>Innovation</vt:lpstr>
      <vt:lpstr>Skills</vt:lpstr>
      <vt:lpstr>What’s Next</vt:lpstr>
      <vt:lpstr>The Concept</vt:lpstr>
      <vt:lpstr>Use Cases</vt:lpstr>
      <vt:lpstr>Skills</vt:lpstr>
      <vt:lpstr>Takeaways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Conley, Kerry</dc:creator>
  <cp:lastModifiedBy>Cook, Matthew N</cp:lastModifiedBy>
  <cp:revision>523</cp:revision>
  <cp:lastPrinted>2018-09-06T16:01:07Z</cp:lastPrinted>
  <dcterms:created xsi:type="dcterms:W3CDTF">2018-08-06T13:48:58Z</dcterms:created>
  <dcterms:modified xsi:type="dcterms:W3CDTF">2019-11-07T15:51:54Z</dcterms:modified>
</cp:coreProperties>
</file>