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notesMasterIdLst>
    <p:notesMasterId r:id="rId32"/>
  </p:notesMasterIdLst>
  <p:handoutMasterIdLst>
    <p:handoutMasterId r:id="rId33"/>
  </p:handoutMasterIdLst>
  <p:sldIdLst>
    <p:sldId id="256" r:id="rId2"/>
    <p:sldId id="269" r:id="rId3"/>
    <p:sldId id="274" r:id="rId4"/>
    <p:sldId id="276" r:id="rId5"/>
    <p:sldId id="257" r:id="rId6"/>
    <p:sldId id="258" r:id="rId7"/>
    <p:sldId id="260" r:id="rId8"/>
    <p:sldId id="277" r:id="rId9"/>
    <p:sldId id="278" r:id="rId10"/>
    <p:sldId id="279" r:id="rId11"/>
    <p:sldId id="261" r:id="rId12"/>
    <p:sldId id="259" r:id="rId13"/>
    <p:sldId id="273" r:id="rId14"/>
    <p:sldId id="280" r:id="rId15"/>
    <p:sldId id="286" r:id="rId16"/>
    <p:sldId id="288" r:id="rId17"/>
    <p:sldId id="263" r:id="rId18"/>
    <p:sldId id="264" r:id="rId19"/>
    <p:sldId id="265" r:id="rId20"/>
    <p:sldId id="282" r:id="rId21"/>
    <p:sldId id="283" r:id="rId22"/>
    <p:sldId id="266" r:id="rId23"/>
    <p:sldId id="284" r:id="rId24"/>
    <p:sldId id="285" r:id="rId25"/>
    <p:sldId id="267" r:id="rId26"/>
    <p:sldId id="268" r:id="rId27"/>
    <p:sldId id="271" r:id="rId28"/>
    <p:sldId id="287" r:id="rId29"/>
    <p:sldId id="289" r:id="rId30"/>
    <p:sldId id="272"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73587" autoAdjust="0"/>
  </p:normalViewPr>
  <p:slideViewPr>
    <p:cSldViewPr snapToGrid="0">
      <p:cViewPr varScale="1">
        <p:scale>
          <a:sx n="64" d="100"/>
          <a:sy n="64" d="100"/>
        </p:scale>
        <p:origin x="1200" y="7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A96A179-C340-4FC7-92B8-951719138FF9}" type="datetimeFigureOut">
              <a:rPr lang="en-US" smtClean="0"/>
              <a:t>11/8/2019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D7581DB-4C1E-4F29-B02E-C85B9FBA9FE7}" type="slidenum">
              <a:rPr lang="en-US" smtClean="0"/>
              <a:t>‹#›</a:t>
            </a:fld>
            <a:endParaRPr lang="en-US"/>
          </a:p>
        </p:txBody>
      </p:sp>
    </p:spTree>
    <p:extLst>
      <p:ext uri="{BB962C8B-B14F-4D97-AF65-F5344CB8AC3E}">
        <p14:creationId xmlns:p14="http://schemas.microsoft.com/office/powerpoint/2010/main" val="2427344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FEDAC-4FEF-43C5-A9C1-1F81EE7CD55A}" type="datetimeFigureOut">
              <a:rPr lang="en-US" smtClean="0"/>
              <a:t>11/8/2019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CEA9EB-5BBF-467B-99BC-6AE2D3AC3ACE}" type="slidenum">
              <a:rPr lang="en-US" smtClean="0"/>
              <a:t>‹#›</a:t>
            </a:fld>
            <a:endParaRPr lang="en-US"/>
          </a:p>
        </p:txBody>
      </p:sp>
    </p:spTree>
    <p:extLst>
      <p:ext uri="{BB962C8B-B14F-4D97-AF65-F5344CB8AC3E}">
        <p14:creationId xmlns:p14="http://schemas.microsoft.com/office/powerpoint/2010/main" val="4034409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name is Dyonna Starr-Ramos, and I’ve</a:t>
            </a:r>
            <a:r>
              <a:rPr lang="en-US" baseline="0" dirty="0" smtClean="0"/>
              <a:t> worked </a:t>
            </a:r>
            <a:r>
              <a:rPr lang="en-US" dirty="0" smtClean="0"/>
              <a:t>at the OSU library as</a:t>
            </a:r>
            <a:r>
              <a:rPr lang="en-US" baseline="0" dirty="0" smtClean="0"/>
              <a:t> the laptop librarian</a:t>
            </a:r>
            <a:r>
              <a:rPr lang="en-US" dirty="0" smtClean="0"/>
              <a:t>. Actually,</a:t>
            </a:r>
            <a:r>
              <a:rPr lang="en-US" baseline="0" dirty="0" smtClean="0"/>
              <a:t> my official title is laptop manager, but librarian just sounds way cooler.</a:t>
            </a:r>
            <a:r>
              <a:rPr lang="en-US" dirty="0" smtClean="0"/>
              <a:t> I’ve been the laptop manager for almost</a:t>
            </a:r>
            <a:r>
              <a:rPr lang="en-US" baseline="0" dirty="0" smtClean="0"/>
              <a:t> a</a:t>
            </a:r>
            <a:r>
              <a:rPr lang="en-US" dirty="0" smtClean="0"/>
              <a:t> year now, but I’ve worked at the library</a:t>
            </a:r>
            <a:r>
              <a:rPr lang="en-US" baseline="0" dirty="0" smtClean="0"/>
              <a:t> in various student positions and departments since May of 2017. </a:t>
            </a:r>
            <a:r>
              <a:rPr lang="en-US" baseline="0" dirty="0" smtClean="0"/>
              <a:t>Please bear with me because this is not only my first presentation, but this is also my first professional conference I’ve attended. </a:t>
            </a:r>
            <a:endParaRPr lang="en-US" baseline="0" dirty="0" smtClean="0"/>
          </a:p>
          <a:p>
            <a:r>
              <a:rPr lang="en-US" baseline="0" dirty="0" smtClean="0"/>
              <a:t>*pause*</a:t>
            </a:r>
            <a:endParaRPr lang="en-US" dirty="0" smtClean="0"/>
          </a:p>
          <a:p>
            <a:r>
              <a:rPr lang="en-US" dirty="0" smtClean="0"/>
              <a:t>Anyway, since</a:t>
            </a:r>
            <a:r>
              <a:rPr lang="en-US" baseline="0" dirty="0" smtClean="0"/>
              <a:t> </a:t>
            </a:r>
            <a:r>
              <a:rPr lang="en-US" baseline="0" dirty="0" err="1" smtClean="0"/>
              <a:t>Edmon</a:t>
            </a:r>
            <a:r>
              <a:rPr lang="en-US" baseline="0" dirty="0" smtClean="0"/>
              <a:t> Low Library has been circulating laptops since 2006, t</a:t>
            </a:r>
            <a:r>
              <a:rPr lang="en-US" dirty="0" smtClean="0"/>
              <a:t>he concept of a “laptop librarian” isn’t new to OSU, but we are always</a:t>
            </a:r>
            <a:r>
              <a:rPr lang="en-US" baseline="0" dirty="0" smtClean="0"/>
              <a:t> striving to provide new and better services. We currently live in a time where technology is increasingly important, both inside and outside of classrooms. Technology has become a staple in education, from something as simple as writing and submitting papers to as complicated as making video games for final projects. Laptops have become if not necessary in many classrooms, at least extremely convenient. As such, I hope that some of our policies and procedures can provide insight and guidance to others, either in implementing laptop checkouts or in inspiring you to see what you could do differently with your own services.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1</a:t>
            </a:fld>
            <a:endParaRPr lang="en-US"/>
          </a:p>
        </p:txBody>
      </p:sp>
    </p:spTree>
    <p:extLst>
      <p:ext uri="{BB962C8B-B14F-4D97-AF65-F5344CB8AC3E}">
        <p14:creationId xmlns:p14="http://schemas.microsoft.com/office/powerpoint/2010/main" val="1743930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the daily inventory is the biggest part of keeping our inventory maintained. As I said earlier, I have to account for all of the laptops that are missing during the morning inventory. Some of them may be checked out or with a different department, others may be out for repair, and still others may simply be misplaced. If you’re good at math, unlike me, you might have noticed that I have to keep up with 265 student laptops. And that’s just the normal student ones. This thorough inventory check is the lifeblood that keeps our system going. This two part </a:t>
            </a:r>
            <a:r>
              <a:rPr lang="en-US" baseline="0" dirty="0" smtClean="0"/>
              <a:t>system </a:t>
            </a:r>
            <a:r>
              <a:rPr lang="en-US" baseline="0" dirty="0" smtClean="0"/>
              <a:t>prevents theft and ensures that if anything happens erroneously (such as a laptop accidentally being given away without being checked out), we can catch it as soon as </a:t>
            </a:r>
            <a:r>
              <a:rPr lang="en-US" baseline="0" dirty="0" smtClean="0"/>
              <a:t>possible and take the necessary steps to recover our missing items. </a:t>
            </a:r>
            <a:r>
              <a:rPr lang="en-US" baseline="0" dirty="0" smtClean="0"/>
              <a:t>In addition to the paper inventory sheet we keep, we also keep records in ALMA and on a departmental spreadsheet, just to cover all of our bases.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10</a:t>
            </a:fld>
            <a:endParaRPr lang="en-US"/>
          </a:p>
        </p:txBody>
      </p:sp>
    </p:spTree>
    <p:extLst>
      <p:ext uri="{BB962C8B-B14F-4D97-AF65-F5344CB8AC3E}">
        <p14:creationId xmlns:p14="http://schemas.microsoft.com/office/powerpoint/2010/main" val="3015417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Aside from laptops, patrons</a:t>
            </a:r>
            <a:r>
              <a:rPr lang="en-US" baseline="0" dirty="0" smtClean="0"/>
              <a:t> are welcome to check out mice, chargers, DVD drives, and phone chargers. The Surfaces also have optional styli to accompany them. Our phone chargers are one of the most popular items that get checked out with us. Since they are a relatively high demand item and we only have thirty of every type, their checkout period is only three hours. In my opinion, these are the hardest items in our inventory to maintain as they are easily broken, forgotten, or lost. As such, we have to make a supplementary charger order about once every semester to keep up with their demand, and then each new item has to be cataloged before it can be circulated.</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11</a:t>
            </a:fld>
            <a:endParaRPr lang="en-US"/>
          </a:p>
        </p:txBody>
      </p:sp>
    </p:spTree>
    <p:extLst>
      <p:ext uri="{BB962C8B-B14F-4D97-AF65-F5344CB8AC3E}">
        <p14:creationId xmlns:p14="http://schemas.microsoft.com/office/powerpoint/2010/main" val="2136890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student body is our biggest patron area, but we also offer laptop checkouts to our faculty and staff members. Most of our faculty/staff patrons have to use them for travel or extended projects, so their checkout periods are much longer. And since the demand for them isn’t nearly as high, we can offer them the option of checking out a laptop for three days with the ability of renewing for a total of six days. They come in a carrying case with a mouse and a charger for convenience.</a:t>
            </a:r>
          </a:p>
          <a:p>
            <a:endParaRPr lang="en-US" baseline="0" dirty="0" smtClean="0"/>
          </a:p>
          <a:p>
            <a:r>
              <a:rPr lang="en-US" baseline="0" dirty="0" smtClean="0"/>
              <a:t>*</a:t>
            </a:r>
          </a:p>
          <a:p>
            <a:endParaRPr lang="en-US" baseline="0" dirty="0" smtClean="0"/>
          </a:p>
          <a:p>
            <a:r>
              <a:rPr lang="en-US" baseline="0" dirty="0" smtClean="0"/>
              <a:t>To provide these laptops, we use what we call a cycle down system. We try to line up the purchase of new laptops with the expiration of our oldest laptop warranties. When a generation of laptops cycles down, we pull some of them to use as faculty/staff laptops. We try to keep 25 Dells laptops and 15 </a:t>
            </a:r>
            <a:r>
              <a:rPr lang="en-US" baseline="0" dirty="0" err="1" smtClean="0"/>
              <a:t>Macbooks</a:t>
            </a:r>
            <a:r>
              <a:rPr lang="en-US" baseline="0" dirty="0" smtClean="0"/>
              <a:t>, which has been more than enough to support their checkouts. Interestingly enough, while Dell laptops seem to be more popular with students, Mac laptops tend to be more popular with the staff/faculty.</a:t>
            </a:r>
          </a:p>
          <a:p>
            <a:endParaRPr lang="en-US" baseline="0" dirty="0" smtClean="0"/>
          </a:p>
          <a:p>
            <a:r>
              <a:rPr lang="en-US" baseline="0" dirty="0" smtClean="0"/>
              <a:t>*</a:t>
            </a:r>
          </a:p>
          <a:p>
            <a:endParaRPr lang="en-US" baseline="0" dirty="0" smtClean="0"/>
          </a:p>
          <a:p>
            <a:r>
              <a:rPr lang="en-US" baseline="0" dirty="0" smtClean="0"/>
              <a:t>Unfortunately, since their warranties are expired, whatever damage they sustain must be repaired in house and is dependent on the parts and supplies we have available to us. Additionally, since their checkout period is so long, they do not wipe their information automatically, so every time these circulate I have to reimage them when they return to protect our patrons’ privacy.</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12</a:t>
            </a:fld>
            <a:endParaRPr lang="en-US"/>
          </a:p>
        </p:txBody>
      </p:sp>
    </p:spTree>
    <p:extLst>
      <p:ext uri="{BB962C8B-B14F-4D97-AF65-F5344CB8AC3E}">
        <p14:creationId xmlns:p14="http://schemas.microsoft.com/office/powerpoint/2010/main" val="233144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biggest challenges we face concerning laptop checkouts are as follows. The first is keeping up inventory. This includes making sure that the faculty and staff laptops are being imaged fast enough to keep up with patron demand. This means I have to image around 5-10 faculty/staff laptops every week to keep our stock up. Luckily these only take about an hour to complete from start to finish, and I can image three Macs and four Dells at a time. </a:t>
            </a:r>
          </a:p>
          <a:p>
            <a:endParaRPr lang="en-US" baseline="0" dirty="0" smtClean="0"/>
          </a:p>
          <a:p>
            <a:r>
              <a:rPr lang="en-US" baseline="0" dirty="0" smtClean="0"/>
              <a:t>*</a:t>
            </a:r>
          </a:p>
          <a:p>
            <a:endParaRPr lang="en-US" baseline="0" dirty="0" smtClean="0"/>
          </a:p>
          <a:p>
            <a:r>
              <a:rPr lang="en-US" baseline="0" dirty="0" smtClean="0"/>
              <a:t>Repairs have to be made quickly enough that they won’t impact our inventory. This can be frustrating if the repairs have to go through a third party, if parts aren’t readily available, or if it’s a problem that doesn’t have a quick or easy solution. An example of a problem that wasn’t easy was when Photoshop stopped working on our newest generation of Dell laptops. It only stopped working on some of them, and since it wasn’t a hardware issue, it was on us to solve. When we finally figured out that Photoshop was no longer supported by that version of Windows a few weeks later, we had to manually apply a fix to all fifty of them. </a:t>
            </a:r>
          </a:p>
          <a:p>
            <a:endParaRPr lang="en-US" baseline="0" dirty="0" smtClean="0"/>
          </a:p>
          <a:p>
            <a:r>
              <a:rPr lang="en-US" baseline="0" dirty="0" smtClean="0"/>
              <a:t>*</a:t>
            </a:r>
          </a:p>
          <a:p>
            <a:endParaRPr lang="en-US" baseline="0" dirty="0" smtClean="0"/>
          </a:p>
          <a:p>
            <a:r>
              <a:rPr lang="en-US" baseline="0" dirty="0" smtClean="0"/>
              <a:t>In cases where a laptop is out of warranty and unrepairable, we just have to appreciate the life it led, thank it for its service, and let it rest in peace. This means that our inventory takes the hit. We have enough faculty/staff laptops that we aren’t usually heavily impacted by the loss, but this issue will come up again in a later point.</a:t>
            </a:r>
          </a:p>
          <a:p>
            <a:endParaRPr lang="en-US" baseline="0" dirty="0" smtClean="0"/>
          </a:p>
        </p:txBody>
      </p:sp>
      <p:sp>
        <p:nvSpPr>
          <p:cNvPr id="4" name="Slide Number Placeholder 3"/>
          <p:cNvSpPr>
            <a:spLocks noGrp="1"/>
          </p:cNvSpPr>
          <p:nvPr>
            <p:ph type="sldNum" sz="quarter" idx="10"/>
          </p:nvPr>
        </p:nvSpPr>
        <p:spPr/>
        <p:txBody>
          <a:bodyPr/>
          <a:lstStyle/>
          <a:p>
            <a:fld id="{8CCEA9EB-5BBF-467B-99BC-6AE2D3AC3ACE}" type="slidenum">
              <a:rPr lang="en-US" smtClean="0"/>
              <a:t>13</a:t>
            </a:fld>
            <a:endParaRPr lang="en-US"/>
          </a:p>
        </p:txBody>
      </p:sp>
    </p:spTree>
    <p:extLst>
      <p:ext uri="{BB962C8B-B14F-4D97-AF65-F5344CB8AC3E}">
        <p14:creationId xmlns:p14="http://schemas.microsoft.com/office/powerpoint/2010/main" val="3262234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checkout periods are another big concern with our policies. Our checkout periods are 5-10 hours long, but many patrons keep our devices for anywhere between one day to several weeks before returning them. Although we have significant fines and fees to dissuade this, it is still happens quite often. The frequency that this occurs tells me that this checkout period is not a long enough window for every patron. Although we would like to offer longer checkout frames, it is simply not possible without drastically altering our checkout procedures and policies. Checkout windows on laptops vary from library to library, and seem to depend heavily on the number of laptops available. </a:t>
            </a:r>
          </a:p>
        </p:txBody>
      </p:sp>
      <p:sp>
        <p:nvSpPr>
          <p:cNvPr id="4" name="Slide Number Placeholder 3"/>
          <p:cNvSpPr>
            <a:spLocks noGrp="1"/>
          </p:cNvSpPr>
          <p:nvPr>
            <p:ph type="sldNum" sz="quarter" idx="10"/>
          </p:nvPr>
        </p:nvSpPr>
        <p:spPr/>
        <p:txBody>
          <a:bodyPr/>
          <a:lstStyle/>
          <a:p>
            <a:fld id="{8CCEA9EB-5BBF-467B-99BC-6AE2D3AC3ACE}" type="slidenum">
              <a:rPr lang="en-US" smtClean="0"/>
              <a:t>14</a:t>
            </a:fld>
            <a:endParaRPr lang="en-US"/>
          </a:p>
        </p:txBody>
      </p:sp>
    </p:spTree>
    <p:extLst>
      <p:ext uri="{BB962C8B-B14F-4D97-AF65-F5344CB8AC3E}">
        <p14:creationId xmlns:p14="http://schemas.microsoft.com/office/powerpoint/2010/main" val="2779554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checkout periods are another big concern with our policies. Our checkout periods are 5-10 hours long, but many patrons keep our devices for anywhere between one day to several weeks before returning them. Although we have significant fines and fees to dissuade this, it is still happens quite often. The frequency that this occurs tells me that this checkout period is not a long enough window for every patron. Although we would like to offer longer checkout frames, it is simply not possible without drastically altering our checkout procedures and policies. Checkout windows on laptops vary from library to library, and seem to depend heavily on the number of laptops available. </a:t>
            </a:r>
          </a:p>
        </p:txBody>
      </p:sp>
      <p:sp>
        <p:nvSpPr>
          <p:cNvPr id="4" name="Slide Number Placeholder 3"/>
          <p:cNvSpPr>
            <a:spLocks noGrp="1"/>
          </p:cNvSpPr>
          <p:nvPr>
            <p:ph type="sldNum" sz="quarter" idx="10"/>
          </p:nvPr>
        </p:nvSpPr>
        <p:spPr/>
        <p:txBody>
          <a:bodyPr/>
          <a:lstStyle/>
          <a:p>
            <a:fld id="{8CCEA9EB-5BBF-467B-99BC-6AE2D3AC3ACE}" type="slidenum">
              <a:rPr lang="en-US" smtClean="0"/>
              <a:t>15</a:t>
            </a:fld>
            <a:endParaRPr lang="en-US"/>
          </a:p>
        </p:txBody>
      </p:sp>
    </p:spTree>
    <p:extLst>
      <p:ext uri="{BB962C8B-B14F-4D97-AF65-F5344CB8AC3E}">
        <p14:creationId xmlns:p14="http://schemas.microsoft.com/office/powerpoint/2010/main" val="2518385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possible solution, and one which I may explore in the future, is to offer multiple types of checkouts. Berkeley, for example, has a four hour checkout, a one day checkout, and a fourteen day checkout. The fourteen day checkouts are also available to be reserved ahead of time through their site, while all of our regular checkouts are first come, first serve. Their The counter for this, it seems, is that their late fees and fines seem to a little harsher. Their website had no information about how many devices they have, so I wasn’t able to confirm or deny my theory for this example. For those of you who are interested, I will provide links to Berkeley’s website where I found all of this information. </a:t>
            </a:r>
            <a:endParaRPr lang="en-US" dirty="0" smtClean="0"/>
          </a:p>
        </p:txBody>
      </p:sp>
      <p:sp>
        <p:nvSpPr>
          <p:cNvPr id="4" name="Slide Number Placeholder 3"/>
          <p:cNvSpPr>
            <a:spLocks noGrp="1"/>
          </p:cNvSpPr>
          <p:nvPr>
            <p:ph type="sldNum" sz="quarter" idx="10"/>
          </p:nvPr>
        </p:nvSpPr>
        <p:spPr/>
        <p:txBody>
          <a:bodyPr/>
          <a:lstStyle/>
          <a:p>
            <a:fld id="{8CCEA9EB-5BBF-467B-99BC-6AE2D3AC3ACE}" type="slidenum">
              <a:rPr lang="en-US" smtClean="0"/>
              <a:t>16</a:t>
            </a:fld>
            <a:endParaRPr lang="en-US"/>
          </a:p>
        </p:txBody>
      </p:sp>
    </p:spTree>
    <p:extLst>
      <p:ext uri="{BB962C8B-B14F-4D97-AF65-F5344CB8AC3E}">
        <p14:creationId xmlns:p14="http://schemas.microsoft.com/office/powerpoint/2010/main" val="2408586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is as full of an explanation I can give on our</a:t>
            </a:r>
            <a:r>
              <a:rPr lang="en-US" baseline="0" dirty="0" smtClean="0"/>
              <a:t> regular checkout services. That seems like a lot, however, t</a:t>
            </a:r>
            <a:r>
              <a:rPr lang="en-US" dirty="0" smtClean="0"/>
              <a:t>he</a:t>
            </a:r>
            <a:r>
              <a:rPr lang="en-US" baseline="0" dirty="0" smtClean="0"/>
              <a:t> </a:t>
            </a:r>
            <a:r>
              <a:rPr lang="en-US" baseline="0" dirty="0" err="1" smtClean="0"/>
              <a:t>Edmon</a:t>
            </a:r>
            <a:r>
              <a:rPr lang="en-US" baseline="0" dirty="0" smtClean="0"/>
              <a:t> Low Library is always asking, “What more can we do to help our patrons?” To answer that question, we looked at the types of requests we get the most often from patrons. From this, we have come up with two new services in the past two years to help better serve them.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17</a:t>
            </a:fld>
            <a:endParaRPr lang="en-US"/>
          </a:p>
        </p:txBody>
      </p:sp>
    </p:spTree>
    <p:extLst>
      <p:ext uri="{BB962C8B-B14F-4D97-AF65-F5344CB8AC3E}">
        <p14:creationId xmlns:p14="http://schemas.microsoft.com/office/powerpoint/2010/main" val="1265158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could even consider what new services we could provide, we had to determine where we could get the laptops to use for them. </a:t>
            </a:r>
            <a:r>
              <a:rPr lang="en-US" dirty="0" smtClean="0"/>
              <a:t>From 2006 to</a:t>
            </a:r>
            <a:r>
              <a:rPr lang="en-US" baseline="0" dirty="0" smtClean="0"/>
              <a:t> 2016, when a generation of laptops went out of warranty, we would pull out the portion of faculty/staff laptops we needed. After this, the other surviving members of the generation would go to surplus and we’d never see them again. Then, in 2017, someone stopped to ask, “Is there something more we can do with these?” Although the outgoing generation was three years old at this point, they still had enough life left in them to continue serving patrons.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18</a:t>
            </a:fld>
            <a:endParaRPr lang="en-US"/>
          </a:p>
        </p:txBody>
      </p:sp>
    </p:spTree>
    <p:extLst>
      <p:ext uri="{BB962C8B-B14F-4D97-AF65-F5344CB8AC3E}">
        <p14:creationId xmlns:p14="http://schemas.microsoft.com/office/powerpoint/2010/main" val="1730567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how the long term loan program was born. Instead of getting rid of those laptops, we started providing semester long laptop checkouts. This is one solution to the checkout period issue I stated before, as well as something that patrons had been wanting for a long time. This program provides an opportunity for a laptop to students whose schedules make it difficult to accommodate the 5-10 hour checkout window. When we first implemented this program, we had one big question to ask ourselves: how we could make this program fair? We only have 20-30 laptops every year to pour into this program and a large population to serve. How do we choose who gets them without marginalizing or excluding anyone? </a:t>
            </a:r>
          </a:p>
        </p:txBody>
      </p:sp>
      <p:sp>
        <p:nvSpPr>
          <p:cNvPr id="4" name="Slide Number Placeholder 3"/>
          <p:cNvSpPr>
            <a:spLocks noGrp="1"/>
          </p:cNvSpPr>
          <p:nvPr>
            <p:ph type="sldNum" sz="quarter" idx="10"/>
          </p:nvPr>
        </p:nvSpPr>
        <p:spPr/>
        <p:txBody>
          <a:bodyPr/>
          <a:lstStyle/>
          <a:p>
            <a:fld id="{8CCEA9EB-5BBF-467B-99BC-6AE2D3AC3ACE}" type="slidenum">
              <a:rPr lang="en-US" smtClean="0"/>
              <a:t>19</a:t>
            </a:fld>
            <a:endParaRPr lang="en-US"/>
          </a:p>
        </p:txBody>
      </p:sp>
    </p:spTree>
    <p:extLst>
      <p:ext uri="{BB962C8B-B14F-4D97-AF65-F5344CB8AC3E}">
        <p14:creationId xmlns:p14="http://schemas.microsoft.com/office/powerpoint/2010/main" val="1182308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exactly does a laptop librarian do? OSU serves around 25,000</a:t>
            </a:r>
            <a:r>
              <a:rPr lang="en-US" baseline="0" dirty="0" smtClean="0"/>
              <a:t> students every year from just as many backgrounds. Not all of them have the ability to purchase a laptop of their own, so my job is to provide laptops they can check out to support their academic goals. This means keeping them in working condition and as updated as possible, while protecting their privacy and enforcing our policies.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a:t>
            </a:fld>
            <a:endParaRPr lang="en-US"/>
          </a:p>
        </p:txBody>
      </p:sp>
    </p:spTree>
    <p:extLst>
      <p:ext uri="{BB962C8B-B14F-4D97-AF65-F5344CB8AC3E}">
        <p14:creationId xmlns:p14="http://schemas.microsoft.com/office/powerpoint/2010/main" val="3335233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decided to make it completely random by turning it into a drawing. During the second and third week of the semester, we open up the entry form. Patrons have those two weeks to put their name in by filling out this form. We advertise this using flyers at every laptop checkout for those two weeks, as well as digital signage, social media posts, and chalking around the campus.</a:t>
            </a:r>
          </a:p>
        </p:txBody>
      </p:sp>
      <p:sp>
        <p:nvSpPr>
          <p:cNvPr id="4" name="Slide Number Placeholder 3"/>
          <p:cNvSpPr>
            <a:spLocks noGrp="1"/>
          </p:cNvSpPr>
          <p:nvPr>
            <p:ph type="sldNum" sz="quarter" idx="10"/>
          </p:nvPr>
        </p:nvSpPr>
        <p:spPr/>
        <p:txBody>
          <a:bodyPr/>
          <a:lstStyle/>
          <a:p>
            <a:fld id="{8CCEA9EB-5BBF-467B-99BC-6AE2D3AC3ACE}" type="slidenum">
              <a:rPr lang="en-US" smtClean="0"/>
              <a:t>20</a:t>
            </a:fld>
            <a:endParaRPr lang="en-US"/>
          </a:p>
        </p:txBody>
      </p:sp>
    </p:spTree>
    <p:extLst>
      <p:ext uri="{BB962C8B-B14F-4D97-AF65-F5344CB8AC3E}">
        <p14:creationId xmlns:p14="http://schemas.microsoft.com/office/powerpoint/2010/main" val="2438768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the end of two weeks, we anonymize those entries and select our winners. The winner has a week to pick their laptop up, and then they get to check it out for the whole semester. As long as they aren’t graduating, they will also have the option to renew it for a second semester. There are a few major drawbacks to this system. First, these checkouts can only be offered for a limited time, so if a student’s laptop breaks later in the year, we are unable to provide the long term loans as an option. Additionally, the interest in the program greatly exceeds the number of laptops we can offer. The number of entries we received wasn’t recorded in 2017, but in Spring of 2018, we received 122 entries for the 23 laptops we had available. This August, we received 141 for the 36 laptops we provided. The current cycle down system we use will never be able to provide that many laptops.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8CCEA9EB-5BBF-467B-99BC-6AE2D3AC3ACE}" type="slidenum">
              <a:rPr lang="en-US" smtClean="0"/>
              <a:t>21</a:t>
            </a:fld>
            <a:endParaRPr lang="en-US"/>
          </a:p>
        </p:txBody>
      </p:sp>
    </p:spTree>
    <p:extLst>
      <p:ext uri="{BB962C8B-B14F-4D97-AF65-F5344CB8AC3E}">
        <p14:creationId xmlns:p14="http://schemas.microsoft.com/office/powerpoint/2010/main" val="3809035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problem</a:t>
            </a:r>
            <a:r>
              <a:rPr lang="en-US" dirty="0" smtClean="0"/>
              <a:t> we’ve faced along the way has been that these laptops are out of warranty. That means that</a:t>
            </a:r>
            <a:r>
              <a:rPr lang="en-US" baseline="0" dirty="0" smtClean="0"/>
              <a:t> any time one of these devices is damaged or hardware fails unexpectedly, we have to provide in house repairs or, in worse case scenario, declare the laptop as a lost cause. Luckily, almost every time this has occurred, we’ve had enough replacement parts or even, in some cases, a laptop to spare. Currently, our strategy to deal with is to hold two spare laptops to provide as back ups in case something catastrophic happens, like a motherboard failing. In the future, we are hoping to provide under warranty laptops for this service, but we’re still looking into options for this.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22</a:t>
            </a:fld>
            <a:endParaRPr lang="en-US"/>
          </a:p>
        </p:txBody>
      </p:sp>
    </p:spTree>
    <p:extLst>
      <p:ext uri="{BB962C8B-B14F-4D97-AF65-F5344CB8AC3E}">
        <p14:creationId xmlns:p14="http://schemas.microsoft.com/office/powerpoint/2010/main" val="2254635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Another consideration has been that, because these laptops are older, they don’t have the capacity to perform some of the tasks our patrons are expecting. A lot of students are only looking for basic functionality in a laptop, but some majors (such as engineering or computer science) require more powerful technology to run the programs they need. Their hard drives are relatively small compared to our newer </a:t>
            </a:r>
            <a:r>
              <a:rPr lang="en-US" baseline="0" dirty="0" smtClean="0"/>
              <a:t>models, </a:t>
            </a:r>
            <a:r>
              <a:rPr lang="en-US" baseline="0" dirty="0" smtClean="0"/>
              <a:t>providing even further restrictions on their capabilities. </a:t>
            </a:r>
            <a:r>
              <a:rPr lang="en-US" baseline="0" dirty="0" smtClean="0"/>
              <a:t>Considering our current long term loans have a hard drive of only 120gb with no Solid State Drive, </a:t>
            </a:r>
            <a:r>
              <a:rPr lang="en-US" baseline="0" dirty="0" smtClean="0"/>
              <a:t>the only software we provide for these laptops is the Office Suite. This is another issue that our cycle down system cannot keep up with. Although we don’t have a solution to this issue yet, it is something we are keeping in mind as we move forward.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23</a:t>
            </a:fld>
            <a:endParaRPr lang="en-US"/>
          </a:p>
        </p:txBody>
      </p:sp>
    </p:spTree>
    <p:extLst>
      <p:ext uri="{BB962C8B-B14F-4D97-AF65-F5344CB8AC3E}">
        <p14:creationId xmlns:p14="http://schemas.microsoft.com/office/powerpoint/2010/main" val="16523606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second new service we’ve started providing</a:t>
            </a:r>
            <a:r>
              <a:rPr lang="en-US" baseline="0" dirty="0" smtClean="0"/>
              <a:t> is our Special Event Laptops. </a:t>
            </a:r>
            <a:r>
              <a:rPr lang="en-US" dirty="0" smtClean="0"/>
              <a:t>As professors</a:t>
            </a:r>
            <a:r>
              <a:rPr lang="en-US" baseline="0" dirty="0" smtClean="0"/>
              <a:t> and event organizers on campus seek to offer more dynamic and interesting classwork and activities, they are frequently faced with the question of “what technology do we have available to use for this event?” In most cases, a department doesn’t have the either the technology or the money to contribute for these occasions, especially when they happen maybe once or twice a year. When I became the laptop manager last year, I kept getting requests for groups of laptops or surfaces that would only be needed for a few days. The nature of these requests ranged from very simple to quite complicated. The most simple was 2 laptops for one day, while the most extreme request I got was a professor asking for twenty five laptops for a month. Also, he contacted me the day before he needed them. We had to say no to that one, but for the most part, if we had the stock, we would provide them. These often came out of the blue, with little warning and I had to scramble to put them together. On top of that, we also didn’t have hard and fast rules on how many they could take and for how long or what needed to be done during checkout and return. This was an inconsistent and unstable process.</a:t>
            </a:r>
          </a:p>
        </p:txBody>
      </p:sp>
      <p:sp>
        <p:nvSpPr>
          <p:cNvPr id="4" name="Slide Number Placeholder 3"/>
          <p:cNvSpPr>
            <a:spLocks noGrp="1"/>
          </p:cNvSpPr>
          <p:nvPr>
            <p:ph type="sldNum" sz="quarter" idx="10"/>
          </p:nvPr>
        </p:nvSpPr>
        <p:spPr/>
        <p:txBody>
          <a:bodyPr/>
          <a:lstStyle/>
          <a:p>
            <a:fld id="{8CCEA9EB-5BBF-467B-99BC-6AE2D3AC3ACE}" type="slidenum">
              <a:rPr lang="en-US" smtClean="0"/>
              <a:t>24</a:t>
            </a:fld>
            <a:endParaRPr lang="en-US"/>
          </a:p>
        </p:txBody>
      </p:sp>
    </p:spTree>
    <p:extLst>
      <p:ext uri="{BB962C8B-B14F-4D97-AF65-F5344CB8AC3E}">
        <p14:creationId xmlns:p14="http://schemas.microsoft.com/office/powerpoint/2010/main" val="76269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did the same thing everyone does when a problem comes up over and over and over again: we made a policy for it.</a:t>
            </a:r>
          </a:p>
          <a:p>
            <a:r>
              <a:rPr lang="en-US" baseline="0" dirty="0" smtClean="0"/>
              <a:t>Based on the previous requests I had received, we agreed that faculty and staff could check out up to fifteen laptops or surfaces for no longer than ten days. To request these, patrons have to fill out our online form at least two weeks in advance. This gives me time to ensure they won’t run into other requests and prepare them for the event, especially if the patron needs special accommodations. Additionally, we had to make a requirement that they can only be used for OSU-affiliated events and that they aren’t eligible for *regular* classwork. Professors are free to use them for things such as in in class writing days or field trips, but they can’t be used every Tuesday and Thursday to let a class take notes. Otherwise, they would always be gone every week. </a:t>
            </a:r>
          </a:p>
        </p:txBody>
      </p:sp>
      <p:sp>
        <p:nvSpPr>
          <p:cNvPr id="4" name="Slide Number Placeholder 3"/>
          <p:cNvSpPr>
            <a:spLocks noGrp="1"/>
          </p:cNvSpPr>
          <p:nvPr>
            <p:ph type="sldNum" sz="quarter" idx="10"/>
          </p:nvPr>
        </p:nvSpPr>
        <p:spPr/>
        <p:txBody>
          <a:bodyPr/>
          <a:lstStyle/>
          <a:p>
            <a:fld id="{8CCEA9EB-5BBF-467B-99BC-6AE2D3AC3ACE}" type="slidenum">
              <a:rPr lang="en-US" smtClean="0"/>
              <a:t>25</a:t>
            </a:fld>
            <a:endParaRPr lang="en-US"/>
          </a:p>
        </p:txBody>
      </p:sp>
    </p:spTree>
    <p:extLst>
      <p:ext uri="{BB962C8B-B14F-4D97-AF65-F5344CB8AC3E}">
        <p14:creationId xmlns:p14="http://schemas.microsoft.com/office/powerpoint/2010/main" val="2377129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Maintaining</a:t>
            </a:r>
            <a:r>
              <a:rPr lang="en-US" baseline="0" dirty="0" smtClean="0"/>
              <a:t> these laptops follows similar rules to most of our other laptops. </a:t>
            </a:r>
            <a:r>
              <a:rPr lang="en-US" dirty="0" smtClean="0"/>
              <a:t>They came from the pool</a:t>
            </a:r>
            <a:r>
              <a:rPr lang="en-US" baseline="0" dirty="0" smtClean="0"/>
              <a:t> of old long term laptops, so these are the absolute oldest generation of laptops we have. Since they circulate in such a large quantity and are grossly out of warranty, these are only available to faculty or staff members of the university. We were able to secure 30 Dell laptops and 15 Microsoft Surfaces to put into this program to account for overlap in most cases. </a:t>
            </a:r>
            <a:r>
              <a:rPr lang="en-US" baseline="0" dirty="0" smtClean="0"/>
              <a:t>Most events have been able to get by with just browser and Office functionality, so we haven’t had to worry about offering anything more complicated than that. </a:t>
            </a:r>
            <a:endParaRPr lang="en-US" baseline="0" dirty="0" smtClean="0"/>
          </a:p>
          <a:p>
            <a:r>
              <a:rPr lang="en-US" baseline="0" dirty="0" smtClean="0"/>
              <a:t>To protect these devices, we provide them in rolling cases that, although bulky, keep the laptops safe and make transportation much easier. Additionally, when we check these out, we give a detailed receipt to the patron so they can account for every piece at the end of the event. There is also a copy kept at the circulation desk, and our students use this to double check for missing or broken items upon return. Finally, the next time I come into the office, I do a final check to ensure everything has been returned and is in working condition.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26</a:t>
            </a:fld>
            <a:endParaRPr lang="en-US"/>
          </a:p>
        </p:txBody>
      </p:sp>
    </p:spTree>
    <p:extLst>
      <p:ext uri="{BB962C8B-B14F-4D97-AF65-F5344CB8AC3E}">
        <p14:creationId xmlns:p14="http://schemas.microsoft.com/office/powerpoint/2010/main" val="35794800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far in Fall 2019, we have provided 146 laptops for 11 different events, and in spring and summer, when we had no official rules, we provided 135 laptops for 14. The number of days and number of devices fluctuated between each request, depending on the nature of the event as well as the number of people they were catering for. They have been used for things like employee training sessions, marathon registration, and even as personal laptops for a summer camp. </a:t>
            </a:r>
          </a:p>
          <a:p>
            <a:r>
              <a:rPr lang="en-US" baseline="0" dirty="0" smtClean="0"/>
              <a:t>So far, all of our items have been returned and in good condition, and every patron I have worked with has been extremely grateful for the service. Many instructor will say that keeping students of any age engaged is one of the biggest challenges of teaching, and technology coupled with an unusual activity can go a long way toward accomplishing that. This is our first semester officially offering this program, but I feel we are already impacting the lives of our patrons with this service.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27</a:t>
            </a:fld>
            <a:endParaRPr lang="en-US"/>
          </a:p>
        </p:txBody>
      </p:sp>
    </p:spTree>
    <p:extLst>
      <p:ext uri="{BB962C8B-B14F-4D97-AF65-F5344CB8AC3E}">
        <p14:creationId xmlns:p14="http://schemas.microsoft.com/office/powerpoint/2010/main" val="1745482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long as technology continues to be a prevailing force in our society, and it isn’t going away any time soon, people will continue to need access to it. OSU, along with many public and university libraries have taken this in stride by embracing technology checkouts. We will always strive to improve or implement the best services we can.</a:t>
            </a:r>
          </a:p>
          <a:p>
            <a:r>
              <a:rPr lang="en-US" baseline="0" dirty="0" smtClean="0"/>
              <a:t>I hope that this has been a valuable experience to bring back to your own libraries, and thank you for having me.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28</a:t>
            </a:fld>
            <a:endParaRPr lang="en-US"/>
          </a:p>
        </p:txBody>
      </p:sp>
    </p:spTree>
    <p:extLst>
      <p:ext uri="{BB962C8B-B14F-4D97-AF65-F5344CB8AC3E}">
        <p14:creationId xmlns:p14="http://schemas.microsoft.com/office/powerpoint/2010/main" val="3616090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here are those links I promised for you.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29</a:t>
            </a:fld>
            <a:endParaRPr lang="en-US"/>
          </a:p>
        </p:txBody>
      </p:sp>
    </p:spTree>
    <p:extLst>
      <p:ext uri="{BB962C8B-B14F-4D97-AF65-F5344CB8AC3E}">
        <p14:creationId xmlns:p14="http://schemas.microsoft.com/office/powerpoint/2010/main" val="3770624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Day to day, my duties involve the following: Circulation desk duties, public interaction, and laptop upkeep. The first two relate to me being a part of the circulation team and helping with the operation of the main circulation desk, as well as helping to supervise</a:t>
            </a:r>
            <a:r>
              <a:rPr lang="en-US" sz="1200" kern="1200" baseline="0" dirty="0" smtClean="0">
                <a:solidFill>
                  <a:schemeClr val="tx1"/>
                </a:solidFill>
                <a:effectLst/>
                <a:latin typeface="+mn-lt"/>
                <a:ea typeface="+mn-ea"/>
                <a:cs typeface="+mn-cs"/>
              </a:rPr>
              <a:t> the students</a:t>
            </a:r>
            <a:r>
              <a:rPr lang="en-US" sz="1200" kern="1200" dirty="0" smtClean="0">
                <a:solidFill>
                  <a:schemeClr val="tx1"/>
                </a:solidFill>
                <a:effectLst/>
                <a:latin typeface="+mn-lt"/>
                <a:ea typeface="+mn-ea"/>
                <a:cs typeface="+mn-cs"/>
              </a:rPr>
              <a:t>. This</a:t>
            </a:r>
            <a:r>
              <a:rPr lang="en-US" sz="1200" kern="1200" baseline="0" dirty="0" smtClean="0">
                <a:solidFill>
                  <a:schemeClr val="tx1"/>
                </a:solidFill>
                <a:effectLst/>
                <a:latin typeface="+mn-lt"/>
                <a:ea typeface="+mn-ea"/>
                <a:cs typeface="+mn-cs"/>
              </a:rPr>
              <a:t> also includes verifying late laptop fines for our fines and fees manager and providing her with the documentation she needs to bill.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CEA9EB-5BBF-467B-99BC-6AE2D3AC3ACE}" type="slidenum">
              <a:rPr lang="en-US" smtClean="0"/>
              <a:t>3</a:t>
            </a:fld>
            <a:endParaRPr lang="en-US"/>
          </a:p>
        </p:txBody>
      </p:sp>
    </p:spTree>
    <p:extLst>
      <p:ext uri="{BB962C8B-B14F-4D97-AF65-F5344CB8AC3E}">
        <p14:creationId xmlns:p14="http://schemas.microsoft.com/office/powerpoint/2010/main" val="1078608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Thank you for listening to my presentation, and thank you to OK-ACRL for having me!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30</a:t>
            </a:fld>
            <a:endParaRPr lang="en-US"/>
          </a:p>
        </p:txBody>
      </p:sp>
    </p:spTree>
    <p:extLst>
      <p:ext uri="{BB962C8B-B14F-4D97-AF65-F5344CB8AC3E}">
        <p14:creationId xmlns:p14="http://schemas.microsoft.com/office/powerpoint/2010/main" val="215686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bread and butter of being a laptop librarian is, unsurprisingly, the laptops. Laptop upkeep is biggest portion of my job. It includes following up with warranties to get them repaired, or in some cases, repairing them myself, as well as imaging and our two tiered inventory check. Imaging, or reimaging, is a term I will</a:t>
            </a:r>
            <a:r>
              <a:rPr lang="en-US" sz="1200" kern="1200" baseline="0" dirty="0" smtClean="0">
                <a:solidFill>
                  <a:schemeClr val="tx1"/>
                </a:solidFill>
                <a:effectLst/>
                <a:latin typeface="+mn-lt"/>
                <a:ea typeface="+mn-ea"/>
                <a:cs typeface="+mn-cs"/>
              </a:rPr>
              <a:t> be using frequently throughout my presentation. It</a:t>
            </a:r>
            <a:r>
              <a:rPr lang="en-US" sz="1200" kern="1200" dirty="0" smtClean="0">
                <a:solidFill>
                  <a:schemeClr val="tx1"/>
                </a:solidFill>
                <a:effectLst/>
                <a:latin typeface="+mn-lt"/>
                <a:ea typeface="+mn-ea"/>
                <a:cs typeface="+mn-cs"/>
              </a:rPr>
              <a:t> refers to the process of wiping everything and reinstalling it, and is one</a:t>
            </a:r>
            <a:r>
              <a:rPr lang="en-US" sz="1200" kern="1200" baseline="0" dirty="0" smtClean="0">
                <a:solidFill>
                  <a:schemeClr val="tx1"/>
                </a:solidFill>
                <a:effectLst/>
                <a:latin typeface="+mn-lt"/>
                <a:ea typeface="+mn-ea"/>
                <a:cs typeface="+mn-cs"/>
              </a:rPr>
              <a:t> of my biggest responsibilities</a:t>
            </a:r>
            <a:r>
              <a:rPr lang="en-US" sz="1200" kern="1200" dirty="0" smtClean="0">
                <a:solidFill>
                  <a:schemeClr val="tx1"/>
                </a:solidFill>
                <a:effectLst/>
                <a:latin typeface="+mn-lt"/>
                <a:ea typeface="+mn-ea"/>
                <a:cs typeface="+mn-cs"/>
              </a:rPr>
              <a:t>. I’ll talk more on that later. Finally,</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inventory check starts with our opening student employees. They go through a list of every laptop we own and verify whether or not it is in its designated spot. After this, I go through the list and track down any laptops that are unaccounted for. </a:t>
            </a:r>
          </a:p>
          <a:p>
            <a:r>
              <a:rPr lang="en-US" sz="1200" kern="1200" dirty="0" smtClean="0">
                <a:solidFill>
                  <a:schemeClr val="tx1"/>
                </a:solidFill>
                <a:effectLst/>
                <a:latin typeface="+mn-lt"/>
                <a:ea typeface="+mn-ea"/>
                <a:cs typeface="+mn-cs"/>
              </a:rPr>
              <a:t>This doesn’t include some of my odd</a:t>
            </a:r>
            <a:r>
              <a:rPr lang="en-US" sz="1200" kern="1200" baseline="0" dirty="0" smtClean="0">
                <a:solidFill>
                  <a:schemeClr val="tx1"/>
                </a:solidFill>
                <a:effectLst/>
                <a:latin typeface="+mn-lt"/>
                <a:ea typeface="+mn-ea"/>
                <a:cs typeface="+mn-cs"/>
              </a:rPr>
              <a:t> jobs, like wiring and repairing the carts that house and charge the laptops, or keeping the laptop side of the desk stocked with supplies. For the most part, this is what I do every day.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CEA9EB-5BBF-467B-99BC-6AE2D3AC3ACE}" type="slidenum">
              <a:rPr lang="en-US" smtClean="0"/>
              <a:t>4</a:t>
            </a:fld>
            <a:endParaRPr lang="en-US"/>
          </a:p>
        </p:txBody>
      </p:sp>
    </p:spTree>
    <p:extLst>
      <p:ext uri="{BB962C8B-B14F-4D97-AF65-F5344CB8AC3E}">
        <p14:creationId xmlns:p14="http://schemas.microsoft.com/office/powerpoint/2010/main" val="143551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down to the laptops themselves. We circulate</a:t>
            </a:r>
            <a:r>
              <a:rPr lang="en-US" baseline="0" dirty="0" smtClean="0"/>
              <a:t> laptops to both our students and are staff and faculty. On a typical mid-semester day, we may facilitate anywhere between 100-200 laptop checkouts. I’m going to explain how our policies work, as well as how we are able to keep them operating and ready for checkout.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5</a:t>
            </a:fld>
            <a:endParaRPr lang="en-US"/>
          </a:p>
        </p:txBody>
      </p:sp>
    </p:spTree>
    <p:extLst>
      <p:ext uri="{BB962C8B-B14F-4D97-AF65-F5344CB8AC3E}">
        <p14:creationId xmlns:p14="http://schemas.microsoft.com/office/powerpoint/2010/main" val="178597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students, we have a large fleet of laptops that are only available to them. This includes 150 Dell laptops, 90 </a:t>
            </a:r>
            <a:r>
              <a:rPr lang="en-US" baseline="0" dirty="0" err="1" smtClean="0"/>
              <a:t>Macbooks</a:t>
            </a:r>
            <a:r>
              <a:rPr lang="en-US" baseline="0" dirty="0" smtClean="0"/>
              <a:t>, and 25 Surfaces to cover the needs of all of our OSU undergraduate and graduate students. These laptops can be checked out for five hours, with the option to renew one time for a total of ten hours. Renewals can be done in three convenient ways: in person, over the phone, or online. Before checking out any equipment, patrons are required to sign a statement of responsibility to check the laptops out, stating they are accountable for all late fees and fines, as well as the return of our items. Patrons are allowed to bring the laptop anywhere they’d like, on or off campus, provided it is returned to us on time. </a:t>
            </a:r>
          </a:p>
          <a:p>
            <a:endParaRPr lang="en-US" baseline="0" dirty="0" smtClean="0"/>
          </a:p>
          <a:p>
            <a:r>
              <a:rPr lang="en-US" baseline="0" dirty="0" smtClean="0"/>
              <a:t>*****</a:t>
            </a:r>
          </a:p>
          <a:p>
            <a:endParaRPr lang="en-US" baseline="0" dirty="0" smtClean="0"/>
          </a:p>
          <a:p>
            <a:r>
              <a:rPr lang="en-US" baseline="0" dirty="0" smtClean="0"/>
              <a:t>Every laptop has the Office suite, as well as the entire Adobe Creative Cloud, downloaded on to them. They also include several assistive technologies, lockdown browser for classes that require online testing, and other useful software such as 7-Zip. They are also allowed to download anything they might need or want on any device except the Macs. The Macs are an exception due to the way their operating system handles downloads.</a:t>
            </a:r>
          </a:p>
          <a:p>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6</a:t>
            </a:fld>
            <a:endParaRPr lang="en-US"/>
          </a:p>
        </p:txBody>
      </p:sp>
    </p:spTree>
    <p:extLst>
      <p:ext uri="{BB962C8B-B14F-4D97-AF65-F5344CB8AC3E}">
        <p14:creationId xmlns:p14="http://schemas.microsoft.com/office/powerpoint/2010/main" val="2180732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 we</a:t>
            </a:r>
            <a:r>
              <a:rPr lang="en-US" baseline="0" dirty="0" smtClean="0"/>
              <a:t> keep such a large number of laptops in good condition, when they circulate to so many people every single day, much less in a month or a year? </a:t>
            </a:r>
            <a:r>
              <a:rPr lang="en-US" dirty="0" smtClean="0"/>
              <a:t>To</a:t>
            </a:r>
            <a:r>
              <a:rPr lang="en-US" baseline="0" dirty="0" smtClean="0"/>
              <a:t> keep our stock current and up to date, we try to make a new purchase of laptops every 1-2 years. We will buy Dell laptops in groups of 50 and Macs in groups of 30. This number difference is due to the fact that preference is usually given to the Dell laptops. </a:t>
            </a:r>
            <a:endParaRPr lang="en-US" baseline="0" dirty="0" smtClean="0"/>
          </a:p>
          <a:p>
            <a:r>
              <a:rPr lang="en-US" baseline="0" dirty="0" smtClean="0"/>
              <a:t> </a:t>
            </a:r>
            <a:r>
              <a:rPr lang="en-US" baseline="0" dirty="0" smtClean="0"/>
              <a:t>Generally, we are able to get small upgrades to storage and the processor every year that keep the laptops up to technological standards. Although they aren’t the highest performing laptops on the market, we have to keep a balance of quantity and quality.</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7</a:t>
            </a:fld>
            <a:endParaRPr lang="en-US"/>
          </a:p>
        </p:txBody>
      </p:sp>
    </p:spTree>
    <p:extLst>
      <p:ext uri="{BB962C8B-B14F-4D97-AF65-F5344CB8AC3E}">
        <p14:creationId xmlns:p14="http://schemas.microsoft.com/office/powerpoint/2010/main" val="2569407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warranties we get typically last 3-4 years and cover everything from drop to spill damage. This ensures that no matter what trials and tribulations a patron could possibly put it through (which, from personal experience, could include being run over by a car), we will still have a functioning laptop in the end. If a laptop won’t turn on, takes a coffee bath, or is run over by a car, I get to get on the phone with Dell or Apple and ask them to first, not judge me for what I’m about to tell them, and second, to please fix our laptop. The laptop will then be repaired or replaced, usually within a week, before being released back into the wild. </a:t>
            </a:r>
            <a:endParaRPr lang="en-US" baseline="0" dirty="0" smtClean="0"/>
          </a:p>
          <a:p>
            <a:endParaRPr lang="en-US" baseline="0" dirty="0" smtClean="0"/>
          </a:p>
          <a:p>
            <a:r>
              <a:rPr lang="en-US" baseline="0" dirty="0" smtClean="0"/>
              <a:t>The </a:t>
            </a:r>
            <a:r>
              <a:rPr lang="en-US" baseline="0" dirty="0" smtClean="0"/>
              <a:t>student employees who receive the laptops are trained to check for damage that could result in either the functionality of the laptop, or the safety circulating it. If we deem that it doesn’t function correctly or could cut someone, we put it in a non-circulating damage cart until it is fixed again.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8</a:t>
            </a:fld>
            <a:endParaRPr lang="en-US"/>
          </a:p>
        </p:txBody>
      </p:sp>
    </p:spTree>
    <p:extLst>
      <p:ext uri="{BB962C8B-B14F-4D97-AF65-F5344CB8AC3E}">
        <p14:creationId xmlns:p14="http://schemas.microsoft.com/office/powerpoint/2010/main" val="2195178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the most important steps in maintaining these laptops is imaging. To protect patron privacy, the laptops are set to completely erase all personal information every time they shut down. For those of you who are curious, we use a program called </a:t>
            </a:r>
            <a:r>
              <a:rPr lang="en-US" baseline="0" dirty="0" err="1" smtClean="0"/>
              <a:t>DeepFreeze</a:t>
            </a:r>
            <a:r>
              <a:rPr lang="en-US" baseline="0" dirty="0" smtClean="0"/>
              <a:t> to accomplish this. Unfortunately, this process also prevents Windows and other apps from updating. To keep these as up to date as possible, we reimage our entire fleet every summer and winter break to give them a chance to catch up. This ensures that our browsers and other apps can still perform their functions as desired. Occasionally, we have had to pull laptops in the middle of the semester to provide critical updates, but for the most part this system has worked very well for us. </a:t>
            </a:r>
            <a:endParaRPr lang="en-US" dirty="0"/>
          </a:p>
        </p:txBody>
      </p:sp>
      <p:sp>
        <p:nvSpPr>
          <p:cNvPr id="4" name="Slide Number Placeholder 3"/>
          <p:cNvSpPr>
            <a:spLocks noGrp="1"/>
          </p:cNvSpPr>
          <p:nvPr>
            <p:ph type="sldNum" sz="quarter" idx="10"/>
          </p:nvPr>
        </p:nvSpPr>
        <p:spPr/>
        <p:txBody>
          <a:bodyPr/>
          <a:lstStyle/>
          <a:p>
            <a:fld id="{8CCEA9EB-5BBF-467B-99BC-6AE2D3AC3ACE}" type="slidenum">
              <a:rPr lang="en-US" smtClean="0"/>
              <a:t>9</a:t>
            </a:fld>
            <a:endParaRPr lang="en-US"/>
          </a:p>
        </p:txBody>
      </p:sp>
    </p:spTree>
    <p:extLst>
      <p:ext uri="{BB962C8B-B14F-4D97-AF65-F5344CB8AC3E}">
        <p14:creationId xmlns:p14="http://schemas.microsoft.com/office/powerpoint/2010/main" val="223329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10F24347-26C9-4FF0-ADB0-F943747B26F9}" type="datetimeFigureOut">
              <a:rPr lang="en-US" smtClean="0"/>
              <a:t>11/8/2019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E840145E-CD63-4B13-9EE4-F0A41159DA3A}"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63365933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F24347-26C9-4FF0-ADB0-F943747B26F9}"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0145E-CD63-4B13-9EE4-F0A41159DA3A}" type="slidenum">
              <a:rPr lang="en-US" smtClean="0"/>
              <a:t>‹#›</a:t>
            </a:fld>
            <a:endParaRPr lang="en-US"/>
          </a:p>
        </p:txBody>
      </p:sp>
    </p:spTree>
    <p:extLst>
      <p:ext uri="{BB962C8B-B14F-4D97-AF65-F5344CB8AC3E}">
        <p14:creationId xmlns:p14="http://schemas.microsoft.com/office/powerpoint/2010/main" val="184497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10F24347-26C9-4FF0-ADB0-F943747B26F9}" type="datetimeFigureOut">
              <a:rPr lang="en-US" smtClean="0"/>
              <a:t>11/8/2019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E840145E-CD63-4B13-9EE4-F0A41159DA3A}"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75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F24347-26C9-4FF0-ADB0-F943747B26F9}"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0145E-CD63-4B13-9EE4-F0A41159DA3A}" type="slidenum">
              <a:rPr lang="en-US" smtClean="0"/>
              <a:t>‹#›</a:t>
            </a:fld>
            <a:endParaRPr lang="en-US"/>
          </a:p>
        </p:txBody>
      </p:sp>
    </p:spTree>
    <p:extLst>
      <p:ext uri="{BB962C8B-B14F-4D97-AF65-F5344CB8AC3E}">
        <p14:creationId xmlns:p14="http://schemas.microsoft.com/office/powerpoint/2010/main" val="228933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10F24347-26C9-4FF0-ADB0-F943747B26F9}" type="datetimeFigureOut">
              <a:rPr lang="en-US" smtClean="0"/>
              <a:t>11/8/2019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E840145E-CD63-4B13-9EE4-F0A41159DA3A}"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18313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F24347-26C9-4FF0-ADB0-F943747B26F9}"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0145E-CD63-4B13-9EE4-F0A41159DA3A}" type="slidenum">
              <a:rPr lang="en-US" smtClean="0"/>
              <a:t>‹#›</a:t>
            </a:fld>
            <a:endParaRPr lang="en-US"/>
          </a:p>
        </p:txBody>
      </p:sp>
    </p:spTree>
    <p:extLst>
      <p:ext uri="{BB962C8B-B14F-4D97-AF65-F5344CB8AC3E}">
        <p14:creationId xmlns:p14="http://schemas.microsoft.com/office/powerpoint/2010/main" val="167902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F24347-26C9-4FF0-ADB0-F943747B26F9}"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0145E-CD63-4B13-9EE4-F0A41159DA3A}" type="slidenum">
              <a:rPr lang="en-US" smtClean="0"/>
              <a:t>‹#›</a:t>
            </a:fld>
            <a:endParaRPr lang="en-US"/>
          </a:p>
        </p:txBody>
      </p:sp>
    </p:spTree>
    <p:extLst>
      <p:ext uri="{BB962C8B-B14F-4D97-AF65-F5344CB8AC3E}">
        <p14:creationId xmlns:p14="http://schemas.microsoft.com/office/powerpoint/2010/main" val="23586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F24347-26C9-4FF0-ADB0-F943747B26F9}"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0145E-CD63-4B13-9EE4-F0A41159DA3A}" type="slidenum">
              <a:rPr lang="en-US" smtClean="0"/>
              <a:t>‹#›</a:t>
            </a:fld>
            <a:endParaRPr lang="en-US"/>
          </a:p>
        </p:txBody>
      </p:sp>
    </p:spTree>
    <p:extLst>
      <p:ext uri="{BB962C8B-B14F-4D97-AF65-F5344CB8AC3E}">
        <p14:creationId xmlns:p14="http://schemas.microsoft.com/office/powerpoint/2010/main" val="98230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10F24347-26C9-4FF0-ADB0-F943747B26F9}"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0145E-CD63-4B13-9EE4-F0A41159DA3A}" type="slidenum">
              <a:rPr lang="en-US" smtClean="0"/>
              <a:t>‹#›</a:t>
            </a:fld>
            <a:endParaRPr lang="en-US"/>
          </a:p>
        </p:txBody>
      </p:sp>
    </p:spTree>
    <p:extLst>
      <p:ext uri="{BB962C8B-B14F-4D97-AF65-F5344CB8AC3E}">
        <p14:creationId xmlns:p14="http://schemas.microsoft.com/office/powerpoint/2010/main" val="207656756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10F24347-26C9-4FF0-ADB0-F943747B26F9}" type="datetimeFigureOut">
              <a:rPr lang="en-US" smtClean="0"/>
              <a:t>11/8/2019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E840145E-CD63-4B13-9EE4-F0A41159DA3A}" type="slidenum">
              <a:rPr lang="en-US" smtClean="0"/>
              <a:t>‹#›</a:t>
            </a:fld>
            <a:endParaRPr lang="en-US"/>
          </a:p>
        </p:txBody>
      </p:sp>
    </p:spTree>
    <p:extLst>
      <p:ext uri="{BB962C8B-B14F-4D97-AF65-F5344CB8AC3E}">
        <p14:creationId xmlns:p14="http://schemas.microsoft.com/office/powerpoint/2010/main" val="4757122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10F24347-26C9-4FF0-ADB0-F943747B26F9}" type="datetimeFigureOut">
              <a:rPr lang="en-US" smtClean="0"/>
              <a:t>11/8/2019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E840145E-CD63-4B13-9EE4-F0A41159DA3A}" type="slidenum">
              <a:rPr lang="en-US" smtClean="0"/>
              <a:t>‹#›</a:t>
            </a:fld>
            <a:endParaRPr lang="en-US"/>
          </a:p>
        </p:txBody>
      </p:sp>
    </p:spTree>
    <p:extLst>
      <p:ext uri="{BB962C8B-B14F-4D97-AF65-F5344CB8AC3E}">
        <p14:creationId xmlns:p14="http://schemas.microsoft.com/office/powerpoint/2010/main" val="313720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10F24347-26C9-4FF0-ADB0-F943747B26F9}" type="datetimeFigureOut">
              <a:rPr lang="en-US" smtClean="0"/>
              <a:t>11/8/2019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E840145E-CD63-4B13-9EE4-F0A41159DA3A}"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132460"/>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 of the Laptop Librarian</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Presented by Dyonna Starr-Ramos</a:t>
            </a:r>
          </a:p>
          <a:p>
            <a:r>
              <a:rPr lang="en-US" dirty="0" err="1" smtClean="0"/>
              <a:t>Edmon</a:t>
            </a:r>
            <a:r>
              <a:rPr lang="en-US" dirty="0" smtClean="0"/>
              <a:t> Low Library at Oklahoma State University</a:t>
            </a:r>
            <a:endParaRPr lang="en-US" dirty="0"/>
          </a:p>
        </p:txBody>
      </p:sp>
    </p:spTree>
    <p:extLst>
      <p:ext uri="{BB962C8B-B14F-4D97-AF65-F5344CB8AC3E}">
        <p14:creationId xmlns:p14="http://schemas.microsoft.com/office/powerpoint/2010/main" val="2055023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8445"/>
            <a:ext cx="8897565" cy="1560716"/>
          </a:xfrm>
        </p:spPr>
        <p:txBody>
          <a:bodyPr/>
          <a:lstStyle/>
          <a:p>
            <a:r>
              <a:rPr lang="en-US" dirty="0" smtClean="0">
                <a:solidFill>
                  <a:schemeClr val="tx1"/>
                </a:solidFill>
              </a:rPr>
              <a:t>Maintaining the Fleet</a:t>
            </a:r>
            <a:endParaRPr lang="en-US" dirty="0">
              <a:solidFill>
                <a:schemeClr val="tx1"/>
              </a:solidFill>
            </a:endParaRPr>
          </a:p>
        </p:txBody>
      </p:sp>
      <p:sp>
        <p:nvSpPr>
          <p:cNvPr id="3" name="Content Placeholder 2"/>
          <p:cNvSpPr>
            <a:spLocks noGrp="1"/>
          </p:cNvSpPr>
          <p:nvPr>
            <p:ph idx="1"/>
          </p:nvPr>
        </p:nvSpPr>
        <p:spPr>
          <a:xfrm>
            <a:off x="3780692" y="2438400"/>
            <a:ext cx="7923579" cy="3651504"/>
          </a:xfrm>
        </p:spPr>
        <p:txBody>
          <a:bodyPr/>
          <a:lstStyle/>
          <a:p>
            <a:r>
              <a:rPr lang="en-US" dirty="0" smtClean="0"/>
              <a:t>New purchase every 1-2 years</a:t>
            </a:r>
            <a:endParaRPr lang="en-US" dirty="0"/>
          </a:p>
          <a:p>
            <a:r>
              <a:rPr lang="en-US" dirty="0" smtClean="0"/>
              <a:t>Warranties</a:t>
            </a:r>
          </a:p>
          <a:p>
            <a:r>
              <a:rPr lang="en-US" dirty="0" smtClean="0"/>
              <a:t>Imaging</a:t>
            </a:r>
          </a:p>
          <a:p>
            <a:r>
              <a:rPr lang="en-US" dirty="0" smtClean="0"/>
              <a:t>Daily Inventory</a:t>
            </a:r>
            <a:endParaRPr lang="en-US" dirty="0"/>
          </a:p>
        </p:txBody>
      </p:sp>
    </p:spTree>
    <p:extLst>
      <p:ext uri="{BB962C8B-B14F-4D97-AF65-F5344CB8AC3E}">
        <p14:creationId xmlns:p14="http://schemas.microsoft.com/office/powerpoint/2010/main" val="599686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421" y="1447576"/>
            <a:ext cx="8897565" cy="1560716"/>
          </a:xfrm>
        </p:spPr>
        <p:txBody>
          <a:bodyPr/>
          <a:lstStyle/>
          <a:p>
            <a:r>
              <a:rPr lang="en-US" dirty="0" smtClean="0">
                <a:solidFill>
                  <a:schemeClr val="tx1"/>
                </a:solidFill>
              </a:rPr>
              <a:t>Accessories</a:t>
            </a:r>
            <a:endParaRPr lang="en-US" dirty="0">
              <a:solidFill>
                <a:schemeClr val="tx1"/>
              </a:solidFill>
            </a:endParaRPr>
          </a:p>
        </p:txBody>
      </p:sp>
      <p:sp>
        <p:nvSpPr>
          <p:cNvPr id="3" name="Content Placeholder 2"/>
          <p:cNvSpPr>
            <a:spLocks noGrp="1"/>
          </p:cNvSpPr>
          <p:nvPr>
            <p:ph idx="1"/>
          </p:nvPr>
        </p:nvSpPr>
        <p:spPr>
          <a:xfrm>
            <a:off x="3780692" y="2438400"/>
            <a:ext cx="7923579" cy="3651504"/>
          </a:xfrm>
        </p:spPr>
        <p:txBody>
          <a:bodyPr/>
          <a:lstStyle/>
          <a:p>
            <a:r>
              <a:rPr lang="en-US" dirty="0" smtClean="0"/>
              <a:t>Students have the option to check out:</a:t>
            </a:r>
          </a:p>
          <a:p>
            <a:pPr lvl="1"/>
            <a:r>
              <a:rPr lang="en-US" dirty="0" smtClean="0"/>
              <a:t>Mouse</a:t>
            </a:r>
          </a:p>
          <a:p>
            <a:pPr lvl="1"/>
            <a:r>
              <a:rPr lang="en-US" dirty="0" smtClean="0"/>
              <a:t>Charger</a:t>
            </a:r>
          </a:p>
          <a:p>
            <a:pPr lvl="1"/>
            <a:r>
              <a:rPr lang="en-US" dirty="0" smtClean="0"/>
              <a:t>USB DVD/CD Drive</a:t>
            </a:r>
          </a:p>
          <a:p>
            <a:pPr lvl="1"/>
            <a:r>
              <a:rPr lang="en-US" dirty="0" smtClean="0"/>
              <a:t>Phone charger</a:t>
            </a:r>
          </a:p>
          <a:p>
            <a:pPr lvl="1"/>
            <a:r>
              <a:rPr lang="en-US" dirty="0" smtClean="0"/>
              <a:t>Stylus for the Surfaces</a:t>
            </a:r>
            <a:endParaRPr lang="en-US" dirty="0"/>
          </a:p>
        </p:txBody>
      </p:sp>
    </p:spTree>
    <p:extLst>
      <p:ext uri="{BB962C8B-B14F-4D97-AF65-F5344CB8AC3E}">
        <p14:creationId xmlns:p14="http://schemas.microsoft.com/office/powerpoint/2010/main" val="329070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465161"/>
            <a:ext cx="8897565" cy="1560716"/>
          </a:xfrm>
        </p:spPr>
        <p:txBody>
          <a:bodyPr/>
          <a:lstStyle/>
          <a:p>
            <a:r>
              <a:rPr lang="en-US" dirty="0" smtClean="0">
                <a:solidFill>
                  <a:schemeClr val="tx1"/>
                </a:solidFill>
              </a:rPr>
              <a:t>Faculty/Staff Laptops</a:t>
            </a:r>
            <a:endParaRPr lang="en-US" dirty="0">
              <a:solidFill>
                <a:schemeClr val="tx1"/>
              </a:solidFill>
            </a:endParaRPr>
          </a:p>
        </p:txBody>
      </p:sp>
      <p:sp>
        <p:nvSpPr>
          <p:cNvPr id="3" name="Content Placeholder 2"/>
          <p:cNvSpPr>
            <a:spLocks noGrp="1"/>
          </p:cNvSpPr>
          <p:nvPr>
            <p:ph idx="1"/>
          </p:nvPr>
        </p:nvSpPr>
        <p:spPr>
          <a:xfrm>
            <a:off x="3824654" y="2438400"/>
            <a:ext cx="7879617" cy="3651504"/>
          </a:xfrm>
        </p:spPr>
        <p:txBody>
          <a:bodyPr/>
          <a:lstStyle/>
          <a:p>
            <a:r>
              <a:rPr lang="en-US" dirty="0" smtClean="0"/>
              <a:t>3-6 day checkouts</a:t>
            </a:r>
          </a:p>
          <a:p>
            <a:r>
              <a:rPr lang="en-US" dirty="0" smtClean="0"/>
              <a:t>25 Dell, 15 Macs</a:t>
            </a:r>
          </a:p>
          <a:p>
            <a:r>
              <a:rPr lang="en-US" dirty="0" smtClean="0"/>
              <a:t>Convenient laptop bag</a:t>
            </a:r>
          </a:p>
          <a:p>
            <a:r>
              <a:rPr lang="en-US" dirty="0" smtClean="0"/>
              <a:t>Out of Warranty</a:t>
            </a:r>
          </a:p>
          <a:p>
            <a:endParaRPr lang="en-US" dirty="0"/>
          </a:p>
        </p:txBody>
      </p:sp>
    </p:spTree>
    <p:extLst>
      <p:ext uri="{BB962C8B-B14F-4D97-AF65-F5344CB8AC3E}">
        <p14:creationId xmlns:p14="http://schemas.microsoft.com/office/powerpoint/2010/main" val="362280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0825"/>
            <a:ext cx="8897565" cy="1560716"/>
          </a:xfrm>
        </p:spPr>
        <p:txBody>
          <a:bodyPr/>
          <a:lstStyle/>
          <a:p>
            <a:r>
              <a:rPr lang="en-US" dirty="0" smtClean="0"/>
              <a:t>Biggest Challenges of Checkouts</a:t>
            </a:r>
            <a:endParaRPr lang="en-US" dirty="0"/>
          </a:p>
        </p:txBody>
      </p:sp>
      <p:sp>
        <p:nvSpPr>
          <p:cNvPr id="3" name="Content Placeholder 2"/>
          <p:cNvSpPr>
            <a:spLocks noGrp="1"/>
          </p:cNvSpPr>
          <p:nvPr>
            <p:ph idx="1"/>
          </p:nvPr>
        </p:nvSpPr>
        <p:spPr/>
        <p:txBody>
          <a:bodyPr/>
          <a:lstStyle/>
          <a:p>
            <a:r>
              <a:rPr lang="en-US" dirty="0" smtClean="0"/>
              <a:t>Keeping up inventory</a:t>
            </a:r>
          </a:p>
          <a:p>
            <a:pPr lvl="1"/>
            <a:r>
              <a:rPr lang="en-US" dirty="0" smtClean="0"/>
              <a:t>F/S Imaging</a:t>
            </a:r>
          </a:p>
          <a:p>
            <a:pPr lvl="1"/>
            <a:r>
              <a:rPr lang="en-US" dirty="0" smtClean="0"/>
              <a:t>Repairs</a:t>
            </a:r>
          </a:p>
          <a:p>
            <a:pPr lvl="1"/>
            <a:r>
              <a:rPr lang="en-US" dirty="0" smtClean="0"/>
              <a:t>Out of Warranty</a:t>
            </a:r>
            <a:endParaRPr lang="en-US" dirty="0"/>
          </a:p>
        </p:txBody>
      </p:sp>
    </p:spTree>
    <p:extLst>
      <p:ext uri="{BB962C8B-B14F-4D97-AF65-F5344CB8AC3E}">
        <p14:creationId xmlns:p14="http://schemas.microsoft.com/office/powerpoint/2010/main" val="4108375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0825"/>
            <a:ext cx="8897565" cy="1560716"/>
          </a:xfrm>
        </p:spPr>
        <p:txBody>
          <a:bodyPr/>
          <a:lstStyle/>
          <a:p>
            <a:r>
              <a:rPr lang="en-US" dirty="0" smtClean="0"/>
              <a:t>Biggest Challenges of Checkouts</a:t>
            </a:r>
            <a:endParaRPr lang="en-US" dirty="0"/>
          </a:p>
        </p:txBody>
      </p:sp>
      <p:sp>
        <p:nvSpPr>
          <p:cNvPr id="3" name="Content Placeholder 2"/>
          <p:cNvSpPr>
            <a:spLocks noGrp="1"/>
          </p:cNvSpPr>
          <p:nvPr>
            <p:ph idx="1"/>
          </p:nvPr>
        </p:nvSpPr>
        <p:spPr/>
        <p:txBody>
          <a:bodyPr/>
          <a:lstStyle/>
          <a:p>
            <a:r>
              <a:rPr lang="en-US" dirty="0" smtClean="0"/>
              <a:t>Keeping up inventory</a:t>
            </a:r>
          </a:p>
          <a:p>
            <a:pPr lvl="1"/>
            <a:r>
              <a:rPr lang="en-US" dirty="0" smtClean="0"/>
              <a:t>F/S Imaging</a:t>
            </a:r>
          </a:p>
          <a:p>
            <a:pPr lvl="1"/>
            <a:r>
              <a:rPr lang="en-US" dirty="0" smtClean="0"/>
              <a:t>Repairs</a:t>
            </a:r>
          </a:p>
          <a:p>
            <a:pPr lvl="1"/>
            <a:r>
              <a:rPr lang="en-US" dirty="0" smtClean="0"/>
              <a:t>Peripherals</a:t>
            </a:r>
          </a:p>
          <a:p>
            <a:r>
              <a:rPr lang="en-US" dirty="0" smtClean="0"/>
              <a:t>Checkout Periods</a:t>
            </a:r>
            <a:endParaRPr lang="en-US" dirty="0"/>
          </a:p>
        </p:txBody>
      </p:sp>
    </p:spTree>
    <p:extLst>
      <p:ext uri="{BB962C8B-B14F-4D97-AF65-F5344CB8AC3E}">
        <p14:creationId xmlns:p14="http://schemas.microsoft.com/office/powerpoint/2010/main" val="3472030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0825"/>
            <a:ext cx="8897565" cy="1560716"/>
          </a:xfrm>
        </p:spPr>
        <p:txBody>
          <a:bodyPr/>
          <a:lstStyle/>
          <a:p>
            <a:r>
              <a:rPr lang="en-US" dirty="0" smtClean="0"/>
              <a:t>Biggest Challenges of Checkouts</a:t>
            </a:r>
            <a:endParaRPr lang="en-US" dirty="0"/>
          </a:p>
        </p:txBody>
      </p:sp>
      <p:sp>
        <p:nvSpPr>
          <p:cNvPr id="3" name="Content Placeholder 2"/>
          <p:cNvSpPr>
            <a:spLocks noGrp="1"/>
          </p:cNvSpPr>
          <p:nvPr>
            <p:ph idx="1"/>
          </p:nvPr>
        </p:nvSpPr>
        <p:spPr/>
        <p:txBody>
          <a:bodyPr/>
          <a:lstStyle/>
          <a:p>
            <a:r>
              <a:rPr lang="en-US" dirty="0" smtClean="0"/>
              <a:t>Keeping up inventory</a:t>
            </a:r>
          </a:p>
          <a:p>
            <a:pPr lvl="1"/>
            <a:r>
              <a:rPr lang="en-US" dirty="0" smtClean="0"/>
              <a:t>F/S Imaging</a:t>
            </a:r>
          </a:p>
          <a:p>
            <a:pPr lvl="1"/>
            <a:r>
              <a:rPr lang="en-US" dirty="0" smtClean="0"/>
              <a:t>Repairs</a:t>
            </a:r>
          </a:p>
          <a:p>
            <a:pPr lvl="1"/>
            <a:r>
              <a:rPr lang="en-US" dirty="0" smtClean="0"/>
              <a:t>Peripherals</a:t>
            </a:r>
          </a:p>
          <a:p>
            <a:r>
              <a:rPr lang="en-US" dirty="0" smtClean="0"/>
              <a:t>Checkout Periods</a:t>
            </a:r>
            <a:endParaRPr lang="en-US" dirty="0"/>
          </a:p>
        </p:txBody>
      </p:sp>
    </p:spTree>
    <p:extLst>
      <p:ext uri="{BB962C8B-B14F-4D97-AF65-F5344CB8AC3E}">
        <p14:creationId xmlns:p14="http://schemas.microsoft.com/office/powerpoint/2010/main" val="4038494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91305"/>
            <a:ext cx="8897565" cy="1560716"/>
          </a:xfrm>
        </p:spPr>
        <p:txBody>
          <a:bodyPr>
            <a:normAutofit/>
          </a:bodyPr>
          <a:lstStyle/>
          <a:p>
            <a:r>
              <a:rPr lang="en-US" sz="3800" dirty="0" smtClean="0"/>
              <a:t>Berkeley’s Checkouts vs Ours</a:t>
            </a:r>
            <a:endParaRPr lang="en-US" sz="3800" dirty="0"/>
          </a:p>
        </p:txBody>
      </p:sp>
      <p:sp>
        <p:nvSpPr>
          <p:cNvPr id="3" name="Content Placeholder 2"/>
          <p:cNvSpPr>
            <a:spLocks noGrp="1"/>
          </p:cNvSpPr>
          <p:nvPr>
            <p:ph idx="1"/>
          </p:nvPr>
        </p:nvSpPr>
        <p:spPr/>
        <p:txBody>
          <a:bodyPr/>
          <a:lstStyle/>
          <a:p>
            <a:r>
              <a:rPr lang="en-US" dirty="0" smtClean="0"/>
              <a:t>4 Hours, non-renewable		- 5-10 Hours</a:t>
            </a:r>
          </a:p>
          <a:p>
            <a:r>
              <a:rPr lang="en-US" dirty="0" smtClean="0"/>
              <a:t>1 Day					- $30 an hour, $120 maximum</a:t>
            </a:r>
          </a:p>
          <a:p>
            <a:r>
              <a:rPr lang="en-US" dirty="0" smtClean="0"/>
              <a:t>14 Day				- Charge full replacement 4-5 days</a:t>
            </a:r>
          </a:p>
          <a:p>
            <a:r>
              <a:rPr lang="en-US" dirty="0" smtClean="0"/>
              <a:t>$20 an hour, no maximum</a:t>
            </a:r>
          </a:p>
          <a:p>
            <a:r>
              <a:rPr lang="en-US" dirty="0" smtClean="0"/>
              <a:t>Charge full replacement after 1 day</a:t>
            </a:r>
          </a:p>
        </p:txBody>
      </p:sp>
    </p:spTree>
    <p:extLst>
      <p:ext uri="{BB962C8B-B14F-4D97-AF65-F5344CB8AC3E}">
        <p14:creationId xmlns:p14="http://schemas.microsoft.com/office/powerpoint/2010/main" val="1170616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959" y="1777825"/>
            <a:ext cx="5859724" cy="1841715"/>
          </a:xfrm>
        </p:spPr>
        <p:txBody>
          <a:bodyPr>
            <a:normAutofit/>
          </a:bodyPr>
          <a:lstStyle/>
          <a:p>
            <a:r>
              <a:rPr lang="en-US" dirty="0" smtClean="0"/>
              <a:t/>
            </a:r>
            <a:br>
              <a:rPr lang="en-US" dirty="0" smtClean="0"/>
            </a:br>
            <a:r>
              <a:rPr lang="en-US" dirty="0" smtClean="0">
                <a:solidFill>
                  <a:schemeClr val="tx1"/>
                </a:solidFill>
              </a:rPr>
              <a:t>Our New Services</a:t>
            </a:r>
            <a:endParaRPr lang="en-US" dirty="0">
              <a:solidFill>
                <a:schemeClr val="tx1"/>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60933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412406"/>
            <a:ext cx="8897565" cy="1560716"/>
          </a:xfrm>
        </p:spPr>
        <p:txBody>
          <a:bodyPr/>
          <a:lstStyle/>
          <a:p>
            <a:r>
              <a:rPr lang="en-US" dirty="0" smtClean="0">
                <a:solidFill>
                  <a:schemeClr val="tx1"/>
                </a:solidFill>
              </a:rPr>
              <a:t>Surplus? Or…</a:t>
            </a:r>
            <a:endParaRPr lang="en-US" dirty="0">
              <a:solidFill>
                <a:schemeClr val="tx1"/>
              </a:solidFill>
            </a:endParaRPr>
          </a:p>
        </p:txBody>
      </p:sp>
      <p:sp>
        <p:nvSpPr>
          <p:cNvPr id="3" name="Content Placeholder 2"/>
          <p:cNvSpPr>
            <a:spLocks noGrp="1"/>
          </p:cNvSpPr>
          <p:nvPr>
            <p:ph idx="1"/>
          </p:nvPr>
        </p:nvSpPr>
        <p:spPr>
          <a:xfrm>
            <a:off x="3824654" y="2438400"/>
            <a:ext cx="7879617" cy="3651504"/>
          </a:xfrm>
        </p:spPr>
        <p:txBody>
          <a:bodyPr>
            <a:normAutofit/>
          </a:bodyPr>
          <a:lstStyle/>
          <a:p>
            <a:r>
              <a:rPr lang="en-US" sz="2400" dirty="0" smtClean="0">
                <a:latin typeface="Garamond" panose="02020404030301010803" pitchFamily="18" charset="0"/>
              </a:rPr>
              <a:t>What happens when laptops go out of Warranty?</a:t>
            </a:r>
          </a:p>
          <a:p>
            <a:pPr lvl="1"/>
            <a:r>
              <a:rPr lang="en-US" sz="2400" dirty="0" smtClean="0">
                <a:latin typeface="Garamond" panose="02020404030301010803" pitchFamily="18" charset="0"/>
              </a:rPr>
              <a:t>Faculty/Staff</a:t>
            </a:r>
          </a:p>
          <a:p>
            <a:pPr lvl="1"/>
            <a:r>
              <a:rPr lang="en-US" sz="2400" dirty="0" smtClean="0">
                <a:latin typeface="Garamond" panose="02020404030301010803" pitchFamily="18" charset="0"/>
              </a:rPr>
              <a:t>Surplus</a:t>
            </a:r>
            <a:endParaRPr lang="en-US" sz="2400" dirty="0">
              <a:latin typeface="Garamond" panose="02020404030301010803" pitchFamily="18" charset="0"/>
            </a:endParaRPr>
          </a:p>
        </p:txBody>
      </p:sp>
    </p:spTree>
    <p:extLst>
      <p:ext uri="{BB962C8B-B14F-4D97-AF65-F5344CB8AC3E}">
        <p14:creationId xmlns:p14="http://schemas.microsoft.com/office/powerpoint/2010/main" val="242734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7045" y="1429992"/>
            <a:ext cx="8897565" cy="1560716"/>
          </a:xfrm>
        </p:spPr>
        <p:txBody>
          <a:bodyPr/>
          <a:lstStyle/>
          <a:p>
            <a:r>
              <a:rPr lang="en-US" dirty="0" smtClean="0">
                <a:solidFill>
                  <a:schemeClr val="tx1"/>
                </a:solidFill>
              </a:rPr>
              <a:t>Long Term Loan Checkouts</a:t>
            </a:r>
            <a:endParaRPr lang="en-US" dirty="0">
              <a:solidFill>
                <a:schemeClr val="tx1"/>
              </a:solidFill>
            </a:endParaRPr>
          </a:p>
        </p:txBody>
      </p:sp>
      <p:sp>
        <p:nvSpPr>
          <p:cNvPr id="3" name="Content Placeholder 2"/>
          <p:cNvSpPr>
            <a:spLocks noGrp="1"/>
          </p:cNvSpPr>
          <p:nvPr>
            <p:ph idx="1"/>
          </p:nvPr>
        </p:nvSpPr>
        <p:spPr>
          <a:xfrm>
            <a:off x="3798277" y="2438400"/>
            <a:ext cx="7905994" cy="3651504"/>
          </a:xfrm>
        </p:spPr>
        <p:txBody>
          <a:bodyPr/>
          <a:lstStyle/>
          <a:p>
            <a:r>
              <a:rPr lang="en-US" dirty="0" smtClean="0"/>
              <a:t>20-30 every year</a:t>
            </a:r>
          </a:p>
        </p:txBody>
      </p:sp>
    </p:spTree>
    <p:extLst>
      <p:ext uri="{BB962C8B-B14F-4D97-AF65-F5344CB8AC3E}">
        <p14:creationId xmlns:p14="http://schemas.microsoft.com/office/powerpoint/2010/main" val="182376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959" y="2334416"/>
            <a:ext cx="5859724" cy="1841715"/>
          </a:xfrm>
        </p:spPr>
        <p:txBody>
          <a:bodyPr/>
          <a:lstStyle/>
          <a:p>
            <a:r>
              <a:rPr lang="en-US" dirty="0" smtClean="0"/>
              <a:t>What does a Laptop Librarian Do?</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6128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7045" y="1429992"/>
            <a:ext cx="8897565" cy="1560716"/>
          </a:xfrm>
        </p:spPr>
        <p:txBody>
          <a:bodyPr/>
          <a:lstStyle/>
          <a:p>
            <a:r>
              <a:rPr lang="en-US" dirty="0" smtClean="0">
                <a:solidFill>
                  <a:schemeClr val="tx1"/>
                </a:solidFill>
              </a:rPr>
              <a:t>Long Term Loan Checkouts</a:t>
            </a:r>
            <a:endParaRPr lang="en-US" dirty="0">
              <a:solidFill>
                <a:schemeClr val="tx1"/>
              </a:solidFill>
            </a:endParaRPr>
          </a:p>
        </p:txBody>
      </p:sp>
      <p:sp>
        <p:nvSpPr>
          <p:cNvPr id="3" name="Content Placeholder 2"/>
          <p:cNvSpPr>
            <a:spLocks noGrp="1"/>
          </p:cNvSpPr>
          <p:nvPr>
            <p:ph idx="1"/>
          </p:nvPr>
        </p:nvSpPr>
        <p:spPr>
          <a:xfrm>
            <a:off x="3798277" y="2438400"/>
            <a:ext cx="7905994" cy="3651504"/>
          </a:xfrm>
        </p:spPr>
        <p:txBody>
          <a:bodyPr/>
          <a:lstStyle/>
          <a:p>
            <a:r>
              <a:rPr lang="en-US" dirty="0" smtClean="0"/>
              <a:t>20-30 every year</a:t>
            </a:r>
          </a:p>
          <a:p>
            <a:r>
              <a:rPr lang="en-US" dirty="0" smtClean="0"/>
              <a:t>Drawing System</a:t>
            </a:r>
          </a:p>
          <a:p>
            <a:pPr lvl="1"/>
            <a:r>
              <a:rPr lang="en-US" dirty="0" smtClean="0"/>
              <a:t>120-140 entries</a:t>
            </a:r>
          </a:p>
        </p:txBody>
      </p:sp>
    </p:spTree>
    <p:extLst>
      <p:ext uri="{BB962C8B-B14F-4D97-AF65-F5344CB8AC3E}">
        <p14:creationId xmlns:p14="http://schemas.microsoft.com/office/powerpoint/2010/main" val="1222450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7045" y="1429992"/>
            <a:ext cx="8897565" cy="1560716"/>
          </a:xfrm>
        </p:spPr>
        <p:txBody>
          <a:bodyPr/>
          <a:lstStyle/>
          <a:p>
            <a:r>
              <a:rPr lang="en-US" dirty="0" smtClean="0">
                <a:solidFill>
                  <a:schemeClr val="tx1"/>
                </a:solidFill>
              </a:rPr>
              <a:t>Long Term Loan Checkouts</a:t>
            </a:r>
            <a:endParaRPr lang="en-US" dirty="0">
              <a:solidFill>
                <a:schemeClr val="tx1"/>
              </a:solidFill>
            </a:endParaRPr>
          </a:p>
        </p:txBody>
      </p:sp>
      <p:sp>
        <p:nvSpPr>
          <p:cNvPr id="3" name="Content Placeholder 2"/>
          <p:cNvSpPr>
            <a:spLocks noGrp="1"/>
          </p:cNvSpPr>
          <p:nvPr>
            <p:ph idx="1"/>
          </p:nvPr>
        </p:nvSpPr>
        <p:spPr>
          <a:xfrm>
            <a:off x="3798277" y="2438400"/>
            <a:ext cx="7905994" cy="3651504"/>
          </a:xfrm>
        </p:spPr>
        <p:txBody>
          <a:bodyPr/>
          <a:lstStyle/>
          <a:p>
            <a:r>
              <a:rPr lang="en-US" dirty="0" smtClean="0"/>
              <a:t>20-30 every year</a:t>
            </a:r>
          </a:p>
          <a:p>
            <a:r>
              <a:rPr lang="en-US" dirty="0" smtClean="0"/>
              <a:t>Drawing System</a:t>
            </a:r>
          </a:p>
          <a:p>
            <a:r>
              <a:rPr lang="en-US" dirty="0" smtClean="0"/>
              <a:t>120-140 entries</a:t>
            </a:r>
          </a:p>
          <a:p>
            <a:r>
              <a:rPr lang="en-US" dirty="0" smtClean="0"/>
              <a:t>Checkout for 1-2 semesters</a:t>
            </a:r>
            <a:endParaRPr lang="en-US" dirty="0"/>
          </a:p>
        </p:txBody>
      </p:sp>
    </p:spTree>
    <p:extLst>
      <p:ext uri="{BB962C8B-B14F-4D97-AF65-F5344CB8AC3E}">
        <p14:creationId xmlns:p14="http://schemas.microsoft.com/office/powerpoint/2010/main" val="3199556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02" y="1412407"/>
            <a:ext cx="9175260" cy="1560716"/>
          </a:xfrm>
        </p:spPr>
        <p:txBody>
          <a:bodyPr/>
          <a:lstStyle/>
          <a:p>
            <a:r>
              <a:rPr lang="en-US" dirty="0" smtClean="0"/>
              <a:t>Maintaining Long Term Loans</a:t>
            </a:r>
            <a:endParaRPr lang="en-US" dirty="0"/>
          </a:p>
        </p:txBody>
      </p:sp>
      <p:sp>
        <p:nvSpPr>
          <p:cNvPr id="3" name="Content Placeholder 2"/>
          <p:cNvSpPr>
            <a:spLocks noGrp="1"/>
          </p:cNvSpPr>
          <p:nvPr>
            <p:ph idx="1"/>
          </p:nvPr>
        </p:nvSpPr>
        <p:spPr/>
        <p:txBody>
          <a:bodyPr/>
          <a:lstStyle/>
          <a:p>
            <a:pPr>
              <a:buFontTx/>
              <a:buChar char="-"/>
            </a:pPr>
            <a:r>
              <a:rPr lang="en-US" dirty="0" smtClean="0"/>
              <a:t>Out of Warranty</a:t>
            </a:r>
          </a:p>
          <a:p>
            <a:pPr>
              <a:buFontTx/>
              <a:buChar char="-"/>
            </a:pPr>
            <a:r>
              <a:rPr lang="en-US" dirty="0" smtClean="0"/>
              <a:t>Older Models</a:t>
            </a:r>
            <a:endParaRPr lang="en-US" dirty="0"/>
          </a:p>
        </p:txBody>
      </p:sp>
    </p:spTree>
    <p:extLst>
      <p:ext uri="{BB962C8B-B14F-4D97-AF65-F5344CB8AC3E}">
        <p14:creationId xmlns:p14="http://schemas.microsoft.com/office/powerpoint/2010/main" val="2131895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02" y="1412407"/>
            <a:ext cx="9175260" cy="1560716"/>
          </a:xfrm>
        </p:spPr>
        <p:txBody>
          <a:bodyPr/>
          <a:lstStyle/>
          <a:p>
            <a:r>
              <a:rPr lang="en-US" dirty="0" smtClean="0"/>
              <a:t>Maintaining Long Term Loans</a:t>
            </a:r>
            <a:endParaRPr lang="en-US" dirty="0"/>
          </a:p>
        </p:txBody>
      </p:sp>
      <p:sp>
        <p:nvSpPr>
          <p:cNvPr id="3" name="Content Placeholder 2"/>
          <p:cNvSpPr>
            <a:spLocks noGrp="1"/>
          </p:cNvSpPr>
          <p:nvPr>
            <p:ph idx="1"/>
          </p:nvPr>
        </p:nvSpPr>
        <p:spPr/>
        <p:txBody>
          <a:bodyPr/>
          <a:lstStyle/>
          <a:p>
            <a:pPr>
              <a:buFontTx/>
              <a:buChar char="-"/>
            </a:pPr>
            <a:r>
              <a:rPr lang="en-US" dirty="0" smtClean="0"/>
              <a:t>Out of Warranty</a:t>
            </a:r>
          </a:p>
          <a:p>
            <a:pPr>
              <a:buFontTx/>
              <a:buChar char="-"/>
            </a:pPr>
            <a:r>
              <a:rPr lang="en-US" dirty="0" smtClean="0"/>
              <a:t>Older Models</a:t>
            </a:r>
            <a:endParaRPr lang="en-US" dirty="0"/>
          </a:p>
        </p:txBody>
      </p:sp>
    </p:spTree>
    <p:extLst>
      <p:ext uri="{BB962C8B-B14F-4D97-AF65-F5344CB8AC3E}">
        <p14:creationId xmlns:p14="http://schemas.microsoft.com/office/powerpoint/2010/main" val="2137734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50665"/>
            <a:ext cx="8897565" cy="1560716"/>
          </a:xfrm>
        </p:spPr>
        <p:txBody>
          <a:bodyPr/>
          <a:lstStyle/>
          <a:p>
            <a:r>
              <a:rPr lang="en-US" dirty="0" smtClean="0"/>
              <a:t>Special Events Laptops</a:t>
            </a:r>
            <a:endParaRPr lang="en-US" dirty="0"/>
          </a:p>
        </p:txBody>
      </p:sp>
      <p:sp>
        <p:nvSpPr>
          <p:cNvPr id="3" name="Content Placeholder 2"/>
          <p:cNvSpPr>
            <a:spLocks noGrp="1"/>
          </p:cNvSpPr>
          <p:nvPr>
            <p:ph idx="1"/>
          </p:nvPr>
        </p:nvSpPr>
        <p:spPr/>
        <p:txBody>
          <a:bodyPr/>
          <a:lstStyle/>
          <a:p>
            <a:r>
              <a:rPr lang="en-US" dirty="0"/>
              <a:t>2-15 laptops or Surfaces</a:t>
            </a:r>
          </a:p>
          <a:p>
            <a:r>
              <a:rPr lang="en-US" dirty="0"/>
              <a:t>Up to 10 </a:t>
            </a:r>
            <a:r>
              <a:rPr lang="en-US" dirty="0" smtClean="0"/>
              <a:t>days</a:t>
            </a:r>
            <a:endParaRPr lang="en-US" dirty="0"/>
          </a:p>
        </p:txBody>
      </p:sp>
    </p:spTree>
    <p:extLst>
      <p:ext uri="{BB962C8B-B14F-4D97-AF65-F5344CB8AC3E}">
        <p14:creationId xmlns:p14="http://schemas.microsoft.com/office/powerpoint/2010/main" val="2770353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429991"/>
            <a:ext cx="8897565" cy="1560716"/>
          </a:xfrm>
        </p:spPr>
        <p:txBody>
          <a:bodyPr/>
          <a:lstStyle/>
          <a:p>
            <a:r>
              <a:rPr lang="en-US" dirty="0" smtClean="0"/>
              <a:t>Special Events Laptops</a:t>
            </a:r>
            <a:endParaRPr lang="en-US" dirty="0"/>
          </a:p>
        </p:txBody>
      </p:sp>
      <p:sp>
        <p:nvSpPr>
          <p:cNvPr id="3" name="Content Placeholder 2"/>
          <p:cNvSpPr>
            <a:spLocks noGrp="1"/>
          </p:cNvSpPr>
          <p:nvPr>
            <p:ph idx="1"/>
          </p:nvPr>
        </p:nvSpPr>
        <p:spPr/>
        <p:txBody>
          <a:bodyPr/>
          <a:lstStyle/>
          <a:p>
            <a:r>
              <a:rPr lang="en-US" dirty="0" smtClean="0"/>
              <a:t>2-15 laptops or Surfaces</a:t>
            </a:r>
          </a:p>
          <a:p>
            <a:r>
              <a:rPr lang="en-US" dirty="0" smtClean="0"/>
              <a:t>Up to 10 days</a:t>
            </a:r>
            <a:endParaRPr lang="en-US" dirty="0"/>
          </a:p>
        </p:txBody>
      </p:sp>
    </p:spTree>
    <p:extLst>
      <p:ext uri="{BB962C8B-B14F-4D97-AF65-F5344CB8AC3E}">
        <p14:creationId xmlns:p14="http://schemas.microsoft.com/office/powerpoint/2010/main" val="1535489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484353"/>
            <a:ext cx="8897565" cy="1560716"/>
          </a:xfrm>
        </p:spPr>
        <p:txBody>
          <a:bodyPr>
            <a:normAutofit/>
          </a:bodyPr>
          <a:lstStyle/>
          <a:p>
            <a:r>
              <a:rPr lang="en-US" sz="4000" dirty="0" smtClean="0"/>
              <a:t>Maintaining Special Events Laptops</a:t>
            </a:r>
            <a:endParaRPr lang="en-US" sz="4000" dirty="0"/>
          </a:p>
        </p:txBody>
      </p:sp>
      <p:sp>
        <p:nvSpPr>
          <p:cNvPr id="3" name="Content Placeholder 2"/>
          <p:cNvSpPr>
            <a:spLocks noGrp="1"/>
          </p:cNvSpPr>
          <p:nvPr>
            <p:ph idx="1"/>
          </p:nvPr>
        </p:nvSpPr>
        <p:spPr/>
        <p:txBody>
          <a:bodyPr/>
          <a:lstStyle/>
          <a:p>
            <a:r>
              <a:rPr lang="en-US" dirty="0" smtClean="0"/>
              <a:t>Out of Warranty</a:t>
            </a:r>
          </a:p>
          <a:p>
            <a:r>
              <a:rPr lang="en-US" dirty="0" smtClean="0"/>
              <a:t>Return Procedures</a:t>
            </a:r>
            <a:endParaRPr lang="en-US" dirty="0"/>
          </a:p>
        </p:txBody>
      </p:sp>
    </p:spTree>
    <p:extLst>
      <p:ext uri="{BB962C8B-B14F-4D97-AF65-F5344CB8AC3E}">
        <p14:creationId xmlns:p14="http://schemas.microsoft.com/office/powerpoint/2010/main" val="1785475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492905"/>
            <a:ext cx="8897565" cy="1560716"/>
          </a:xfrm>
        </p:spPr>
        <p:txBody>
          <a:bodyPr/>
          <a:lstStyle/>
          <a:p>
            <a:r>
              <a:rPr lang="en-US" dirty="0" smtClean="0"/>
              <a:t>Statistics for Special Events </a:t>
            </a:r>
            <a:endParaRPr lang="en-US" dirty="0"/>
          </a:p>
        </p:txBody>
      </p:sp>
      <p:sp>
        <p:nvSpPr>
          <p:cNvPr id="3" name="Content Placeholder 2"/>
          <p:cNvSpPr>
            <a:spLocks noGrp="1"/>
          </p:cNvSpPr>
          <p:nvPr>
            <p:ph idx="1"/>
          </p:nvPr>
        </p:nvSpPr>
        <p:spPr/>
        <p:txBody>
          <a:bodyPr/>
          <a:lstStyle/>
          <a:p>
            <a:r>
              <a:rPr lang="en-US" dirty="0" smtClean="0"/>
              <a:t>Fall 2019</a:t>
            </a:r>
          </a:p>
          <a:p>
            <a:pPr lvl="1"/>
            <a:r>
              <a:rPr lang="en-US" dirty="0" smtClean="0"/>
              <a:t>146 Devices checked out across 11 events</a:t>
            </a:r>
          </a:p>
          <a:p>
            <a:r>
              <a:rPr lang="en-US" dirty="0" smtClean="0"/>
              <a:t>Spring and Summer 2019</a:t>
            </a:r>
          </a:p>
          <a:p>
            <a:pPr lvl="1"/>
            <a:r>
              <a:rPr lang="en-US" dirty="0" smtClean="0"/>
              <a:t>135 Devices Checked out across 14 events</a:t>
            </a:r>
          </a:p>
        </p:txBody>
      </p:sp>
    </p:spTree>
    <p:extLst>
      <p:ext uri="{BB962C8B-B14F-4D97-AF65-F5344CB8AC3E}">
        <p14:creationId xmlns:p14="http://schemas.microsoft.com/office/powerpoint/2010/main" val="1724998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0825"/>
            <a:ext cx="8897565" cy="1560716"/>
          </a:xfrm>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Thank you!</a:t>
            </a:r>
            <a:endParaRPr lang="en-US" dirty="0"/>
          </a:p>
        </p:txBody>
      </p:sp>
    </p:spTree>
    <p:extLst>
      <p:ext uri="{BB962C8B-B14F-4D97-AF65-F5344CB8AC3E}">
        <p14:creationId xmlns:p14="http://schemas.microsoft.com/office/powerpoint/2010/main" val="1729533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10025"/>
            <a:ext cx="8897565" cy="1560716"/>
          </a:xfrm>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“UC Berkeley Library.” </a:t>
            </a:r>
            <a:r>
              <a:rPr lang="en-US" i="1" dirty="0"/>
              <a:t>Can I Check out a Laptop at the Library? | UC Berkeley Library</a:t>
            </a:r>
            <a:r>
              <a:rPr lang="en-US" dirty="0"/>
              <a:t>, www.lib.berkeley.edu/about/faq/can-i-check-out-laptop-library.</a:t>
            </a:r>
          </a:p>
          <a:p>
            <a:r>
              <a:rPr lang="en-US" dirty="0"/>
              <a:t>“Library Guides: Equipment Lending: Images.” </a:t>
            </a:r>
            <a:r>
              <a:rPr lang="en-US" i="1" dirty="0"/>
              <a:t>Images - Equipment Lending - Library Guides at UC Berkeley</a:t>
            </a:r>
            <a:r>
              <a:rPr lang="en-US" dirty="0"/>
              <a:t>, guides.lib.berkeley.edu/</a:t>
            </a:r>
            <a:r>
              <a:rPr lang="en-US" dirty="0" err="1"/>
              <a:t>libraryequipment</a:t>
            </a:r>
            <a:r>
              <a:rPr lang="en-US" dirty="0"/>
              <a:t>.</a:t>
            </a:r>
          </a:p>
          <a:p>
            <a:r>
              <a:rPr lang="en-US" dirty="0"/>
              <a:t>“UC Berkeley Library.” </a:t>
            </a:r>
            <a:r>
              <a:rPr lang="en-US" i="1" dirty="0"/>
              <a:t>Pay Fines | UC Berkeley Library</a:t>
            </a:r>
            <a:r>
              <a:rPr lang="en-US" dirty="0"/>
              <a:t>, www.lib.berkeley.edu/using-the-libraries/fines#charges.</a:t>
            </a:r>
          </a:p>
          <a:p>
            <a:endParaRPr lang="en-US" dirty="0"/>
          </a:p>
        </p:txBody>
      </p:sp>
    </p:spTree>
    <p:extLst>
      <p:ext uri="{BB962C8B-B14F-4D97-AF65-F5344CB8AC3E}">
        <p14:creationId xmlns:p14="http://schemas.microsoft.com/office/powerpoint/2010/main" val="2862887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40505"/>
            <a:ext cx="8897565" cy="1560716"/>
          </a:xfrm>
        </p:spPr>
        <p:txBody>
          <a:bodyPr/>
          <a:lstStyle/>
          <a:p>
            <a:r>
              <a:rPr lang="en-US" dirty="0" smtClean="0"/>
              <a:t>My Job Duties</a:t>
            </a:r>
            <a:endParaRPr lang="en-US" dirty="0"/>
          </a:p>
        </p:txBody>
      </p:sp>
      <p:sp>
        <p:nvSpPr>
          <p:cNvPr id="3" name="Content Placeholder 2"/>
          <p:cNvSpPr>
            <a:spLocks noGrp="1"/>
          </p:cNvSpPr>
          <p:nvPr>
            <p:ph idx="1"/>
          </p:nvPr>
        </p:nvSpPr>
        <p:spPr/>
        <p:txBody>
          <a:bodyPr/>
          <a:lstStyle/>
          <a:p>
            <a:r>
              <a:rPr lang="en-US" dirty="0" smtClean="0"/>
              <a:t>Circulation Desk Duties</a:t>
            </a:r>
            <a:endParaRPr lang="en-US" dirty="0"/>
          </a:p>
          <a:p>
            <a:r>
              <a:rPr lang="en-US" dirty="0"/>
              <a:t>Public </a:t>
            </a:r>
            <a:r>
              <a:rPr lang="en-US" dirty="0" smtClean="0"/>
              <a:t>Interactions</a:t>
            </a:r>
            <a:endParaRPr lang="en-US" dirty="0"/>
          </a:p>
        </p:txBody>
      </p:sp>
    </p:spTree>
    <p:extLst>
      <p:ext uri="{BB962C8B-B14F-4D97-AF65-F5344CB8AC3E}">
        <p14:creationId xmlns:p14="http://schemas.microsoft.com/office/powerpoint/2010/main" val="16160805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959" y="2948179"/>
            <a:ext cx="5859724" cy="1841715"/>
          </a:xfrm>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7469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40505"/>
            <a:ext cx="8897565" cy="1560716"/>
          </a:xfrm>
        </p:spPr>
        <p:txBody>
          <a:bodyPr/>
          <a:lstStyle/>
          <a:p>
            <a:r>
              <a:rPr lang="en-US" dirty="0" smtClean="0"/>
              <a:t>My Job Duties</a:t>
            </a:r>
            <a:endParaRPr lang="en-US" dirty="0"/>
          </a:p>
        </p:txBody>
      </p:sp>
      <p:sp>
        <p:nvSpPr>
          <p:cNvPr id="3" name="Content Placeholder 2"/>
          <p:cNvSpPr>
            <a:spLocks noGrp="1"/>
          </p:cNvSpPr>
          <p:nvPr>
            <p:ph idx="1"/>
          </p:nvPr>
        </p:nvSpPr>
        <p:spPr/>
        <p:txBody>
          <a:bodyPr/>
          <a:lstStyle/>
          <a:p>
            <a:r>
              <a:rPr lang="en-US" dirty="0" smtClean="0"/>
              <a:t>Circulation Desk Duties</a:t>
            </a:r>
          </a:p>
          <a:p>
            <a:r>
              <a:rPr lang="en-US" dirty="0" smtClean="0"/>
              <a:t>Public Interactions</a:t>
            </a:r>
          </a:p>
          <a:p>
            <a:r>
              <a:rPr lang="en-US" dirty="0" smtClean="0"/>
              <a:t>Laptop Upkeep</a:t>
            </a:r>
          </a:p>
          <a:p>
            <a:pPr lvl="1"/>
            <a:r>
              <a:rPr lang="en-US" dirty="0" smtClean="0"/>
              <a:t>Inventory, Repairs, Imaging</a:t>
            </a:r>
          </a:p>
          <a:p>
            <a:endParaRPr lang="en-US" dirty="0"/>
          </a:p>
        </p:txBody>
      </p:sp>
    </p:spTree>
    <p:extLst>
      <p:ext uri="{BB962C8B-B14F-4D97-AF65-F5344CB8AC3E}">
        <p14:creationId xmlns:p14="http://schemas.microsoft.com/office/powerpoint/2010/main" val="309109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Standard Laptop Checkouts</a:t>
            </a:r>
            <a:endParaRPr lang="en-US" dirty="0">
              <a:solidFill>
                <a:schemeClr val="tx1"/>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44213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86030"/>
            <a:ext cx="8897565" cy="943932"/>
          </a:xfrm>
        </p:spPr>
        <p:txBody>
          <a:bodyPr/>
          <a:lstStyle/>
          <a:p>
            <a:r>
              <a:rPr lang="en-US" dirty="0" smtClean="0">
                <a:solidFill>
                  <a:schemeClr val="tx1"/>
                </a:solidFill>
              </a:rPr>
              <a:t>Student Laptops</a:t>
            </a:r>
            <a:endParaRPr lang="en-US" dirty="0">
              <a:solidFill>
                <a:schemeClr val="tx1"/>
              </a:solidFill>
            </a:endParaRPr>
          </a:p>
        </p:txBody>
      </p:sp>
      <p:sp>
        <p:nvSpPr>
          <p:cNvPr id="3" name="Content Placeholder 2"/>
          <p:cNvSpPr>
            <a:spLocks noGrp="1"/>
          </p:cNvSpPr>
          <p:nvPr>
            <p:ph idx="1"/>
          </p:nvPr>
        </p:nvSpPr>
        <p:spPr>
          <a:xfrm>
            <a:off x="3789485" y="2438400"/>
            <a:ext cx="7914786" cy="3651504"/>
          </a:xfrm>
        </p:spPr>
        <p:txBody>
          <a:bodyPr/>
          <a:lstStyle/>
          <a:p>
            <a:r>
              <a:rPr lang="en-US" dirty="0" smtClean="0"/>
              <a:t>5-10 hour checkouts</a:t>
            </a:r>
          </a:p>
          <a:p>
            <a:r>
              <a:rPr lang="en-US" dirty="0" smtClean="0"/>
              <a:t>150 Dell laptops, 90 </a:t>
            </a:r>
            <a:r>
              <a:rPr lang="en-US" dirty="0" err="1" smtClean="0"/>
              <a:t>Macbooks</a:t>
            </a:r>
            <a:r>
              <a:rPr lang="en-US" dirty="0" smtClean="0"/>
              <a:t>, 25 Surfaces</a:t>
            </a:r>
          </a:p>
          <a:p>
            <a:r>
              <a:rPr lang="en-US" dirty="0" smtClean="0"/>
              <a:t>Circulation since 2006</a:t>
            </a:r>
          </a:p>
          <a:p>
            <a:r>
              <a:rPr lang="en-US" dirty="0" smtClean="0"/>
              <a:t>Software</a:t>
            </a:r>
          </a:p>
          <a:p>
            <a:pPr marL="0" indent="0">
              <a:buNone/>
            </a:pPr>
            <a:endParaRPr lang="en-US" dirty="0" smtClean="0"/>
          </a:p>
          <a:p>
            <a:endParaRPr lang="en-US" dirty="0"/>
          </a:p>
        </p:txBody>
      </p:sp>
    </p:spTree>
    <p:extLst>
      <p:ext uri="{BB962C8B-B14F-4D97-AF65-F5344CB8AC3E}">
        <p14:creationId xmlns:p14="http://schemas.microsoft.com/office/powerpoint/2010/main" val="3221740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8445"/>
            <a:ext cx="8897565" cy="1560716"/>
          </a:xfrm>
        </p:spPr>
        <p:txBody>
          <a:bodyPr/>
          <a:lstStyle/>
          <a:p>
            <a:r>
              <a:rPr lang="en-US" dirty="0" smtClean="0">
                <a:solidFill>
                  <a:schemeClr val="tx1"/>
                </a:solidFill>
              </a:rPr>
              <a:t>Maintaining the Fleet</a:t>
            </a:r>
            <a:endParaRPr lang="en-US" dirty="0">
              <a:solidFill>
                <a:schemeClr val="tx1"/>
              </a:solidFill>
            </a:endParaRPr>
          </a:p>
        </p:txBody>
      </p:sp>
      <p:sp>
        <p:nvSpPr>
          <p:cNvPr id="3" name="Content Placeholder 2"/>
          <p:cNvSpPr>
            <a:spLocks noGrp="1"/>
          </p:cNvSpPr>
          <p:nvPr>
            <p:ph idx="1"/>
          </p:nvPr>
        </p:nvSpPr>
        <p:spPr>
          <a:xfrm>
            <a:off x="3780692" y="2438400"/>
            <a:ext cx="7923579" cy="3651504"/>
          </a:xfrm>
        </p:spPr>
        <p:txBody>
          <a:bodyPr/>
          <a:lstStyle/>
          <a:p>
            <a:r>
              <a:rPr lang="en-US" dirty="0" smtClean="0"/>
              <a:t>New purchase every 1-2 years</a:t>
            </a:r>
            <a:endParaRPr lang="en-US" dirty="0"/>
          </a:p>
        </p:txBody>
      </p:sp>
    </p:spTree>
    <p:extLst>
      <p:ext uri="{BB962C8B-B14F-4D97-AF65-F5344CB8AC3E}">
        <p14:creationId xmlns:p14="http://schemas.microsoft.com/office/powerpoint/2010/main" val="81265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8445"/>
            <a:ext cx="8897565" cy="1560716"/>
          </a:xfrm>
        </p:spPr>
        <p:txBody>
          <a:bodyPr/>
          <a:lstStyle/>
          <a:p>
            <a:r>
              <a:rPr lang="en-US" dirty="0" smtClean="0">
                <a:solidFill>
                  <a:schemeClr val="tx1"/>
                </a:solidFill>
              </a:rPr>
              <a:t>Maintaining the Fleet</a:t>
            </a:r>
            <a:endParaRPr lang="en-US" dirty="0">
              <a:solidFill>
                <a:schemeClr val="tx1"/>
              </a:solidFill>
            </a:endParaRPr>
          </a:p>
        </p:txBody>
      </p:sp>
      <p:sp>
        <p:nvSpPr>
          <p:cNvPr id="3" name="Content Placeholder 2"/>
          <p:cNvSpPr>
            <a:spLocks noGrp="1"/>
          </p:cNvSpPr>
          <p:nvPr>
            <p:ph idx="1"/>
          </p:nvPr>
        </p:nvSpPr>
        <p:spPr>
          <a:xfrm>
            <a:off x="3780692" y="2438400"/>
            <a:ext cx="7923579" cy="3651504"/>
          </a:xfrm>
        </p:spPr>
        <p:txBody>
          <a:bodyPr/>
          <a:lstStyle/>
          <a:p>
            <a:r>
              <a:rPr lang="en-US" dirty="0" smtClean="0"/>
              <a:t>New purchase every 1-2 years</a:t>
            </a:r>
          </a:p>
          <a:p>
            <a:r>
              <a:rPr lang="en-US" dirty="0" smtClean="0"/>
              <a:t>Warranties</a:t>
            </a:r>
          </a:p>
        </p:txBody>
      </p:sp>
    </p:spTree>
    <p:extLst>
      <p:ext uri="{BB962C8B-B14F-4D97-AF65-F5344CB8AC3E}">
        <p14:creationId xmlns:p14="http://schemas.microsoft.com/office/powerpoint/2010/main" val="4058632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368445"/>
            <a:ext cx="8897565" cy="1560716"/>
          </a:xfrm>
        </p:spPr>
        <p:txBody>
          <a:bodyPr/>
          <a:lstStyle/>
          <a:p>
            <a:r>
              <a:rPr lang="en-US" dirty="0" smtClean="0">
                <a:solidFill>
                  <a:schemeClr val="tx1"/>
                </a:solidFill>
              </a:rPr>
              <a:t>Maintaining the Fleet</a:t>
            </a:r>
            <a:endParaRPr lang="en-US" dirty="0">
              <a:solidFill>
                <a:schemeClr val="tx1"/>
              </a:solidFill>
            </a:endParaRPr>
          </a:p>
        </p:txBody>
      </p:sp>
      <p:sp>
        <p:nvSpPr>
          <p:cNvPr id="3" name="Content Placeholder 2"/>
          <p:cNvSpPr>
            <a:spLocks noGrp="1"/>
          </p:cNvSpPr>
          <p:nvPr>
            <p:ph idx="1"/>
          </p:nvPr>
        </p:nvSpPr>
        <p:spPr>
          <a:xfrm>
            <a:off x="3780692" y="2438400"/>
            <a:ext cx="7923579" cy="3651504"/>
          </a:xfrm>
        </p:spPr>
        <p:txBody>
          <a:bodyPr/>
          <a:lstStyle/>
          <a:p>
            <a:r>
              <a:rPr lang="en-US" dirty="0" smtClean="0"/>
              <a:t>New purchase every 1-2 years</a:t>
            </a:r>
            <a:endParaRPr lang="en-US" dirty="0"/>
          </a:p>
          <a:p>
            <a:r>
              <a:rPr lang="en-US" dirty="0" smtClean="0"/>
              <a:t>Warranties</a:t>
            </a:r>
          </a:p>
          <a:p>
            <a:r>
              <a:rPr lang="en-US" dirty="0" smtClean="0"/>
              <a:t>Imaging</a:t>
            </a:r>
          </a:p>
        </p:txBody>
      </p:sp>
    </p:spTree>
    <p:extLst>
      <p:ext uri="{BB962C8B-B14F-4D97-AF65-F5344CB8AC3E}">
        <p14:creationId xmlns:p14="http://schemas.microsoft.com/office/powerpoint/2010/main" val="3374689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Custom 6">
      <a:dk1>
        <a:srgbClr val="000000"/>
      </a:dk1>
      <a:lt1>
        <a:sysClr val="window" lastClr="FFFFFF"/>
      </a:lt1>
      <a:dk2>
        <a:srgbClr val="000000"/>
      </a:dk2>
      <a:lt2>
        <a:srgbClr val="FAFDFD"/>
      </a:lt2>
      <a:accent1>
        <a:srgbClr val="FF8409"/>
      </a:accent1>
      <a:accent2>
        <a:srgbClr val="000000"/>
      </a:accent2>
      <a:accent3>
        <a:srgbClr val="FED6AE"/>
      </a:accent3>
      <a:accent4>
        <a:srgbClr val="000000"/>
      </a:accent4>
      <a:accent5>
        <a:srgbClr val="000000"/>
      </a:accent5>
      <a:accent6>
        <a:srgbClr val="000000"/>
      </a:accent6>
      <a:hlink>
        <a:srgbClr val="FFFFFF"/>
      </a:hlink>
      <a:folHlink>
        <a:srgbClr val="FFFFFF"/>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1577</TotalTime>
  <Words>4874</Words>
  <Application>Microsoft Office PowerPoint</Application>
  <PresentationFormat>Widescreen</PresentationFormat>
  <Paragraphs>200</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Century Schoolbook</vt:lpstr>
      <vt:lpstr>Corbel</vt:lpstr>
      <vt:lpstr>Garamond</vt:lpstr>
      <vt:lpstr>Feathered</vt:lpstr>
      <vt:lpstr>Age of the Laptop Librarian</vt:lpstr>
      <vt:lpstr>What does a Laptop Librarian Do?</vt:lpstr>
      <vt:lpstr>My Job Duties</vt:lpstr>
      <vt:lpstr>My Job Duties</vt:lpstr>
      <vt:lpstr> Standard Laptop Checkouts</vt:lpstr>
      <vt:lpstr>Student Laptops</vt:lpstr>
      <vt:lpstr>Maintaining the Fleet</vt:lpstr>
      <vt:lpstr>Maintaining the Fleet</vt:lpstr>
      <vt:lpstr>Maintaining the Fleet</vt:lpstr>
      <vt:lpstr>Maintaining the Fleet</vt:lpstr>
      <vt:lpstr>Accessories</vt:lpstr>
      <vt:lpstr>Faculty/Staff Laptops</vt:lpstr>
      <vt:lpstr>Biggest Challenges of Checkouts</vt:lpstr>
      <vt:lpstr>Biggest Challenges of Checkouts</vt:lpstr>
      <vt:lpstr>Biggest Challenges of Checkouts</vt:lpstr>
      <vt:lpstr>Berkeley’s Checkouts vs Ours</vt:lpstr>
      <vt:lpstr> Our New Services</vt:lpstr>
      <vt:lpstr>Surplus? Or…</vt:lpstr>
      <vt:lpstr>Long Term Loan Checkouts</vt:lpstr>
      <vt:lpstr>Long Term Loan Checkouts</vt:lpstr>
      <vt:lpstr>Long Term Loan Checkouts</vt:lpstr>
      <vt:lpstr>Maintaining Long Term Loans</vt:lpstr>
      <vt:lpstr>Maintaining Long Term Loans</vt:lpstr>
      <vt:lpstr>Special Events Laptops</vt:lpstr>
      <vt:lpstr>Special Events Laptops</vt:lpstr>
      <vt:lpstr>Maintaining Special Events Laptops</vt:lpstr>
      <vt:lpstr>Statistics for Special Events </vt:lpstr>
      <vt:lpstr>Conclusion</vt:lpstr>
      <vt:lpstr>References</vt:lpstr>
      <vt:lpstr>Questions?</vt:lpstr>
    </vt:vector>
  </TitlesOfParts>
  <Company>OSU Edmon Low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of the Laptop Librarian</dc:title>
  <dc:creator>Starr Ramos, Dyonna</dc:creator>
  <cp:lastModifiedBy>Dyonna Starr-Ramos</cp:lastModifiedBy>
  <cp:revision>76</cp:revision>
  <cp:lastPrinted>2019-11-06T22:19:40Z</cp:lastPrinted>
  <dcterms:created xsi:type="dcterms:W3CDTF">2019-11-04T14:26:21Z</dcterms:created>
  <dcterms:modified xsi:type="dcterms:W3CDTF">2019-11-08T12:30:51Z</dcterms:modified>
</cp:coreProperties>
</file>