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5"/>
  </p:notesMasterIdLst>
  <p:handoutMasterIdLst>
    <p:handoutMasterId r:id="rId46"/>
  </p:handoutMasterIdLst>
  <p:sldIdLst>
    <p:sldId id="256" r:id="rId2"/>
    <p:sldId id="257" r:id="rId3"/>
    <p:sldId id="278" r:id="rId4"/>
    <p:sldId id="279" r:id="rId5"/>
    <p:sldId id="280" r:id="rId6"/>
    <p:sldId id="281" r:id="rId7"/>
    <p:sldId id="282" r:id="rId8"/>
    <p:sldId id="283" r:id="rId9"/>
    <p:sldId id="284" r:id="rId10"/>
    <p:sldId id="285" r:id="rId11"/>
    <p:sldId id="287" r:id="rId12"/>
    <p:sldId id="288" r:id="rId13"/>
    <p:sldId id="289" r:id="rId14"/>
    <p:sldId id="290" r:id="rId15"/>
    <p:sldId id="291" r:id="rId16"/>
    <p:sldId id="292" r:id="rId17"/>
    <p:sldId id="259" r:id="rId18"/>
    <p:sldId id="294" r:id="rId19"/>
    <p:sldId id="295" r:id="rId20"/>
    <p:sldId id="296" r:id="rId21"/>
    <p:sldId id="297" r:id="rId22"/>
    <p:sldId id="298" r:id="rId23"/>
    <p:sldId id="299" r:id="rId24"/>
    <p:sldId id="300" r:id="rId25"/>
    <p:sldId id="301" r:id="rId26"/>
    <p:sldId id="293" r:id="rId27"/>
    <p:sldId id="263" r:id="rId28"/>
    <p:sldId id="258" r:id="rId29"/>
    <p:sldId id="265" r:id="rId30"/>
    <p:sldId id="275" r:id="rId31"/>
    <p:sldId id="260" r:id="rId32"/>
    <p:sldId id="261" r:id="rId33"/>
    <p:sldId id="262" r:id="rId34"/>
    <p:sldId id="266" r:id="rId35"/>
    <p:sldId id="267" r:id="rId36"/>
    <p:sldId id="276" r:id="rId37"/>
    <p:sldId id="268" r:id="rId38"/>
    <p:sldId id="270" r:id="rId39"/>
    <p:sldId id="277" r:id="rId40"/>
    <p:sldId id="269" r:id="rId41"/>
    <p:sldId id="272" r:id="rId42"/>
    <p:sldId id="273" r:id="rId43"/>
    <p:sldId id="274" r:id="rId44"/>
  </p:sldIdLst>
  <p:sldSz cx="9144000" cy="6858000" type="screen4x3"/>
  <p:notesSz cx="7150100" cy="9448800"/>
  <p:defaultTextStyle>
    <a:defPPr>
      <a:defRPr lang="en-US"/>
    </a:defPPr>
    <a:lvl1pPr algn="l" rtl="0" fontAlgn="base">
      <a:spcBef>
        <a:spcPct val="0"/>
      </a:spcBef>
      <a:spcAft>
        <a:spcPct val="0"/>
      </a:spcAft>
      <a:defRPr sz="2400"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rti" initials="m" lastIdx="1" clrIdx="0">
    <p:extLst>
      <p:ext uri="{19B8F6BF-5375-455C-9EA6-DF929625EA0E}">
        <p15:presenceInfo xmlns:p15="http://schemas.microsoft.com/office/powerpoint/2012/main" userId="mchar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5423"/>
    <a:srgbClr val="FF9933"/>
    <a:srgbClr val="FFFFFF"/>
    <a:srgbClr val="003399"/>
    <a:srgbClr val="FF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autoAdjust="0"/>
  </p:normalViewPr>
  <p:slideViewPr>
    <p:cSldViewPr>
      <p:cViewPr varScale="1">
        <p:scale>
          <a:sx n="69" d="100"/>
          <a:sy n="69" d="100"/>
        </p:scale>
        <p:origin x="1398" y="6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29T18:18:02.738"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a:latin typeface="Times New Roman" pitchFamily="18" charset="0"/>
              </a:defRPr>
            </a:lvl1pPr>
          </a:lstStyle>
          <a:p>
            <a:pPr>
              <a:defRPr/>
            </a:pPr>
            <a:endParaRPr lang="en-US"/>
          </a:p>
        </p:txBody>
      </p:sp>
      <p:sp>
        <p:nvSpPr>
          <p:cNvPr id="30723" name="Rectangle 3"/>
          <p:cNvSpPr>
            <a:spLocks noGrp="1" noChangeArrowheads="1"/>
          </p:cNvSpPr>
          <p:nvPr>
            <p:ph type="dt" sz="quarter" idx="1"/>
          </p:nvPr>
        </p:nvSpPr>
        <p:spPr bwMode="auto">
          <a:xfrm>
            <a:off x="405130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a:latin typeface="Times New Roman" pitchFamily="18" charset="0"/>
              </a:defRPr>
            </a:lvl1pPr>
          </a:lstStyle>
          <a:p>
            <a:pPr>
              <a:defRPr/>
            </a:pPr>
            <a:endParaRPr lang="en-US"/>
          </a:p>
        </p:txBody>
      </p:sp>
      <p:sp>
        <p:nvSpPr>
          <p:cNvPr id="30724" name="Rectangle 4"/>
          <p:cNvSpPr>
            <a:spLocks noGrp="1" noChangeArrowheads="1"/>
          </p:cNvSpPr>
          <p:nvPr>
            <p:ph type="ftr" sz="quarter" idx="2"/>
          </p:nvPr>
        </p:nvSpPr>
        <p:spPr bwMode="auto">
          <a:xfrm>
            <a:off x="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a:latin typeface="Times New Roman" pitchFamily="18" charset="0"/>
              </a:defRPr>
            </a:lvl1pPr>
          </a:lstStyle>
          <a:p>
            <a:pPr>
              <a:defRPr/>
            </a:pPr>
            <a:endParaRPr lang="en-US"/>
          </a:p>
        </p:txBody>
      </p:sp>
      <p:sp>
        <p:nvSpPr>
          <p:cNvPr id="30725" name="Rectangle 5"/>
          <p:cNvSpPr>
            <a:spLocks noGrp="1" noChangeArrowheads="1"/>
          </p:cNvSpPr>
          <p:nvPr>
            <p:ph type="sldNum" sz="quarter" idx="3"/>
          </p:nvPr>
        </p:nvSpPr>
        <p:spPr bwMode="auto">
          <a:xfrm>
            <a:off x="405130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a:latin typeface="Times New Roman" panose="02020603050405020304" pitchFamily="18" charset="0"/>
              </a:defRPr>
            </a:lvl1pPr>
          </a:lstStyle>
          <a:p>
            <a:fld id="{A8A9C604-E67E-4211-8FF7-517089C2CABE}" type="slidenum">
              <a:rPr lang="en-US" altLang="en-US"/>
              <a:pPr/>
              <a:t>‹#›</a:t>
            </a:fld>
            <a:endParaRPr lang="en-US" altLang="en-US"/>
          </a:p>
        </p:txBody>
      </p:sp>
    </p:spTree>
    <p:extLst>
      <p:ext uri="{BB962C8B-B14F-4D97-AF65-F5344CB8AC3E}">
        <p14:creationId xmlns:p14="http://schemas.microsoft.com/office/powerpoint/2010/main" val="1376303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a:latin typeface="Times New Roman" pitchFamily="18" charset="0"/>
              </a:defRPr>
            </a:lvl1pPr>
          </a:lstStyle>
          <a:p>
            <a:pPr>
              <a:defRPr/>
            </a:pPr>
            <a:endParaRPr lang="en-US"/>
          </a:p>
        </p:txBody>
      </p:sp>
      <p:sp>
        <p:nvSpPr>
          <p:cNvPr id="13315" name="Rectangle 3"/>
          <p:cNvSpPr>
            <a:spLocks noGrp="1" noChangeArrowheads="1"/>
          </p:cNvSpPr>
          <p:nvPr>
            <p:ph type="dt" idx="1"/>
          </p:nvPr>
        </p:nvSpPr>
        <p:spPr bwMode="auto">
          <a:xfrm>
            <a:off x="405130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12850" y="708025"/>
            <a:ext cx="47244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54088" y="4487863"/>
            <a:ext cx="5241925" cy="4252912"/>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a:latin typeface="Times New Roman" pitchFamily="18" charset="0"/>
              </a:defRPr>
            </a:lvl1pPr>
          </a:lstStyle>
          <a:p>
            <a:pPr>
              <a:defRPr/>
            </a:pPr>
            <a:endParaRPr lang="en-US"/>
          </a:p>
        </p:txBody>
      </p:sp>
      <p:sp>
        <p:nvSpPr>
          <p:cNvPr id="13319" name="Rectangle 7"/>
          <p:cNvSpPr>
            <a:spLocks noGrp="1" noChangeArrowheads="1"/>
          </p:cNvSpPr>
          <p:nvPr>
            <p:ph type="sldNum" sz="quarter" idx="5"/>
          </p:nvPr>
        </p:nvSpPr>
        <p:spPr bwMode="auto">
          <a:xfrm>
            <a:off x="405130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a:latin typeface="Times New Roman" panose="02020603050405020304" pitchFamily="18" charset="0"/>
              </a:defRPr>
            </a:lvl1pPr>
          </a:lstStyle>
          <a:p>
            <a:fld id="{89D2628C-BEC4-45DB-AD35-6296F7CF1CC5}" type="slidenum">
              <a:rPr lang="en-US" altLang="en-US"/>
              <a:pPr/>
              <a:t>‹#›</a:t>
            </a:fld>
            <a:endParaRPr lang="en-US" altLang="en-US"/>
          </a:p>
        </p:txBody>
      </p:sp>
    </p:spTree>
    <p:extLst>
      <p:ext uri="{BB962C8B-B14F-4D97-AF65-F5344CB8AC3E}">
        <p14:creationId xmlns:p14="http://schemas.microsoft.com/office/powerpoint/2010/main" val="831194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oo.gl/forms/KoUfO53Za3apOuOK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o.gl/forms/KoUfO53Za3apOuOK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a:t>
            </a:r>
            <a:r>
              <a:rPr lang="en-US" baseline="0" dirty="0" smtClean="0"/>
              <a:t> are bombarded with data and statistics and being data literate allows us to effectively interpret messages that may be slanted or just meaningless.</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FEB9C6EA-859C-4A37-98B2-6DCAA3B68970}" type="slidenum">
              <a:rPr lang="en-US" smtClean="0"/>
              <a:t>5</a:t>
            </a:fld>
            <a:endParaRPr lang="en-US"/>
          </a:p>
        </p:txBody>
      </p:sp>
    </p:spTree>
    <p:extLst>
      <p:ext uri="{BB962C8B-B14F-4D97-AF65-F5344CB8AC3E}">
        <p14:creationId xmlns:p14="http://schemas.microsoft.com/office/powerpoint/2010/main" val="90300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With regard to making an argument with data, this paragraph does it badly in so many ways.</a:t>
            </a:r>
          </a:p>
          <a:p>
            <a:pPr defTabSz="931774">
              <a:defRPr/>
            </a:pPr>
            <a:endParaRPr lang="en-US" dirty="0"/>
          </a:p>
          <a:p>
            <a:pPr defTabSz="931774">
              <a:defRPr/>
            </a:pPr>
            <a:r>
              <a:rPr lang="en-US" dirty="0"/>
              <a:t>Kind of makes an argument for “information literacy is not enough” because this is in the opening paragraph of an article entitled “Integrating Chemical Information into the Undergraduate Curriculum:  Information Literacy and a Change in Pedagogy”.  The author was trying to make the argument that information literacy is an important part of education and that chemical information is expanding rapidly.  Or I think that is what he was trying to emphasize.  However, the data that he used to make his point may be factually correct but the argument is lost because he compares numbers from a 40 year period to numbers from a 2 year period. Huh?  It’s a textbook case of trying to make a case with statistics and failing miserably.  </a:t>
            </a:r>
          </a:p>
          <a:p>
            <a:pPr defTabSz="931774">
              <a:defRPr/>
            </a:pPr>
            <a:endParaRPr lang="en-US" dirty="0"/>
          </a:p>
          <a:p>
            <a:pPr defTabSz="931774">
              <a:defRPr/>
            </a:pPr>
            <a:r>
              <a:rPr lang="en-US" dirty="0"/>
              <a:t>And by the way, a fast review of the literature around instruction of chemical information indicates that educators are not doing enough of that either.</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FEB9C6EA-859C-4A37-98B2-6DCAA3B68970}" type="slidenum">
              <a:rPr lang="en-US" smtClean="0"/>
              <a:t>6</a:t>
            </a:fld>
            <a:endParaRPr lang="en-US"/>
          </a:p>
        </p:txBody>
      </p:sp>
    </p:spTree>
    <p:extLst>
      <p:ext uri="{BB962C8B-B14F-4D97-AF65-F5344CB8AC3E}">
        <p14:creationId xmlns:p14="http://schemas.microsoft.com/office/powerpoint/2010/main" val="288776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Forbes blog post examines the increased use of data in a variety of roles within businesses.  In order for the whole organization to be effective, everyone must be capable of using data to make decisions. </a:t>
            </a:r>
          </a:p>
          <a:p>
            <a:endParaRPr lang="en-US" dirty="0"/>
          </a:p>
        </p:txBody>
      </p:sp>
      <p:sp>
        <p:nvSpPr>
          <p:cNvPr id="4" name="Slide Number Placeholder 3"/>
          <p:cNvSpPr>
            <a:spLocks noGrp="1"/>
          </p:cNvSpPr>
          <p:nvPr>
            <p:ph type="sldNum" sz="quarter" idx="10"/>
          </p:nvPr>
        </p:nvSpPr>
        <p:spPr/>
        <p:txBody>
          <a:bodyPr/>
          <a:lstStyle/>
          <a:p>
            <a:fld id="{FEB9C6EA-859C-4A37-98B2-6DCAA3B68970}" type="slidenum">
              <a:rPr lang="en-US" smtClean="0"/>
              <a:t>7</a:t>
            </a:fld>
            <a:endParaRPr lang="en-US"/>
          </a:p>
        </p:txBody>
      </p:sp>
    </p:spTree>
    <p:extLst>
      <p:ext uri="{BB962C8B-B14F-4D97-AF65-F5344CB8AC3E}">
        <p14:creationId xmlns:p14="http://schemas.microsoft.com/office/powerpoint/2010/main" val="425327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Forbes blog post examines the increased use of data in a variety of roles within businesses.  In order for the whole organization to be effective, everyone must be capable of using data to make decisions. </a:t>
            </a:r>
          </a:p>
          <a:p>
            <a:endParaRPr lang="en-US" dirty="0"/>
          </a:p>
        </p:txBody>
      </p:sp>
      <p:sp>
        <p:nvSpPr>
          <p:cNvPr id="4" name="Slide Number Placeholder 3"/>
          <p:cNvSpPr>
            <a:spLocks noGrp="1"/>
          </p:cNvSpPr>
          <p:nvPr>
            <p:ph type="sldNum" sz="quarter" idx="10"/>
          </p:nvPr>
        </p:nvSpPr>
        <p:spPr/>
        <p:txBody>
          <a:bodyPr/>
          <a:lstStyle/>
          <a:p>
            <a:fld id="{FEB9C6EA-859C-4A37-98B2-6DCAA3B68970}" type="slidenum">
              <a:rPr lang="en-US" smtClean="0"/>
              <a:t>9</a:t>
            </a:fld>
            <a:endParaRPr lang="en-US"/>
          </a:p>
        </p:txBody>
      </p:sp>
    </p:spTree>
    <p:extLst>
      <p:ext uri="{BB962C8B-B14F-4D97-AF65-F5344CB8AC3E}">
        <p14:creationId xmlns:p14="http://schemas.microsoft.com/office/powerpoint/2010/main" val="2814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have shown that faculty </a:t>
            </a:r>
            <a:r>
              <a:rPr lang="en-US" dirty="0" err="1" smtClean="0"/>
              <a:t>stru</a:t>
            </a:r>
            <a:endParaRPr lang="en-US" dirty="0"/>
          </a:p>
        </p:txBody>
      </p:sp>
      <p:sp>
        <p:nvSpPr>
          <p:cNvPr id="4" name="Slide Number Placeholder 3"/>
          <p:cNvSpPr>
            <a:spLocks noGrp="1"/>
          </p:cNvSpPr>
          <p:nvPr>
            <p:ph type="sldNum" sz="quarter" idx="10"/>
          </p:nvPr>
        </p:nvSpPr>
        <p:spPr/>
        <p:txBody>
          <a:bodyPr/>
          <a:lstStyle/>
          <a:p>
            <a:fld id="{89D2628C-BEC4-45DB-AD35-6296F7CF1CC5}" type="slidenum">
              <a:rPr lang="en-US" altLang="en-US" smtClean="0"/>
              <a:pPr/>
              <a:t>11</a:t>
            </a:fld>
            <a:endParaRPr lang="en-US" altLang="en-US"/>
          </a:p>
        </p:txBody>
      </p:sp>
    </p:spTree>
    <p:extLst>
      <p:ext uri="{BB962C8B-B14F-4D97-AF65-F5344CB8AC3E}">
        <p14:creationId xmlns:p14="http://schemas.microsoft.com/office/powerpoint/2010/main" val="19110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dedicated to providing a welcoming and supportive environment for all people, regardless of background or identity. By participating in this community, participants accept to abide by The Carpentries’ Code of Conduct and accept the procedures by which any Code of Conduct incidents are resolved. Any form or </a:t>
            </a:r>
            <a:r>
              <a:rPr lang="en-US" dirty="0" err="1" smtClean="0"/>
              <a:t>behaviour</a:t>
            </a:r>
            <a:r>
              <a:rPr lang="en-US" dirty="0" smtClean="0"/>
              <a:t> to exclude, intimidate, or cause discomfort is a violation of the Code of Conduct. In order to foster a positive and professional learning environment we encourage the following kinds of </a:t>
            </a:r>
            <a:r>
              <a:rPr lang="en-US" dirty="0" err="1" smtClean="0"/>
              <a:t>behaviours</a:t>
            </a:r>
            <a:r>
              <a:rPr lang="en-US" dirty="0" smtClean="0"/>
              <a:t> in all platforms and events:</a:t>
            </a:r>
          </a:p>
          <a:p>
            <a:r>
              <a:rPr lang="en-US" dirty="0" smtClean="0"/>
              <a:t>Use welcoming and inclusive language</a:t>
            </a:r>
          </a:p>
          <a:p>
            <a:r>
              <a:rPr lang="en-US" dirty="0" smtClean="0"/>
              <a:t>Be respectful of different viewpoints and experiences</a:t>
            </a:r>
          </a:p>
          <a:p>
            <a:r>
              <a:rPr lang="en-US" dirty="0" smtClean="0"/>
              <a:t>Gracefully accept constructive criticism</a:t>
            </a:r>
          </a:p>
          <a:p>
            <a:r>
              <a:rPr lang="en-US" dirty="0" smtClean="0"/>
              <a:t>Focus on what is best for the community</a:t>
            </a:r>
          </a:p>
          <a:p>
            <a:r>
              <a:rPr lang="en-US" dirty="0" smtClean="0"/>
              <a:t>Show courtesy and respect towards other community members</a:t>
            </a:r>
          </a:p>
          <a:p>
            <a:r>
              <a:rPr lang="en-US" dirty="0" smtClean="0"/>
              <a:t>If you believe someone is violating the Code of Conduct, we ask that you report it to The Carpentries Code of Conduct Committee </a:t>
            </a:r>
            <a:r>
              <a:rPr lang="en-US" dirty="0" smtClean="0">
                <a:hlinkClick r:id="rId3"/>
              </a:rPr>
              <a:t>completing this form</a:t>
            </a:r>
            <a:r>
              <a:rPr lang="en-US" dirty="0" smtClean="0"/>
              <a:t>, who will take the appropriate action to address the situation.</a:t>
            </a:r>
          </a:p>
          <a:p>
            <a:endParaRPr lang="en-US" dirty="0"/>
          </a:p>
        </p:txBody>
      </p:sp>
      <p:sp>
        <p:nvSpPr>
          <p:cNvPr id="4" name="Slide Number Placeholder 3"/>
          <p:cNvSpPr>
            <a:spLocks noGrp="1"/>
          </p:cNvSpPr>
          <p:nvPr>
            <p:ph type="sldNum" sz="quarter" idx="10"/>
          </p:nvPr>
        </p:nvSpPr>
        <p:spPr/>
        <p:txBody>
          <a:bodyPr/>
          <a:lstStyle/>
          <a:p>
            <a:fld id="{89D2628C-BEC4-45DB-AD35-6296F7CF1CC5}" type="slidenum">
              <a:rPr lang="en-US" altLang="en-US" smtClean="0"/>
              <a:pPr/>
              <a:t>12</a:t>
            </a:fld>
            <a:endParaRPr lang="en-US" altLang="en-US"/>
          </a:p>
        </p:txBody>
      </p:sp>
    </p:spTree>
    <p:extLst>
      <p:ext uri="{BB962C8B-B14F-4D97-AF65-F5344CB8AC3E}">
        <p14:creationId xmlns:p14="http://schemas.microsoft.com/office/powerpoint/2010/main" val="2564244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believe someone is violating the Code of Conduct, we ask that you report it to The Carpentries Code of Conduct Committee </a:t>
            </a:r>
            <a:r>
              <a:rPr lang="en-US" dirty="0" smtClean="0">
                <a:hlinkClick r:id="rId3"/>
              </a:rPr>
              <a:t>completing this form</a:t>
            </a:r>
            <a:r>
              <a:rPr lang="en-US" dirty="0" smtClean="0"/>
              <a:t>, who will take the appropriate action to address the situation.</a:t>
            </a:r>
          </a:p>
          <a:p>
            <a:endParaRPr lang="en-US" dirty="0"/>
          </a:p>
        </p:txBody>
      </p:sp>
      <p:sp>
        <p:nvSpPr>
          <p:cNvPr id="4" name="Slide Number Placeholder 3"/>
          <p:cNvSpPr>
            <a:spLocks noGrp="1"/>
          </p:cNvSpPr>
          <p:nvPr>
            <p:ph type="sldNum" sz="quarter" idx="10"/>
          </p:nvPr>
        </p:nvSpPr>
        <p:spPr/>
        <p:txBody>
          <a:bodyPr/>
          <a:lstStyle/>
          <a:p>
            <a:fld id="{89D2628C-BEC4-45DB-AD35-6296F7CF1CC5}" type="slidenum">
              <a:rPr lang="en-US" altLang="en-US" smtClean="0"/>
              <a:pPr/>
              <a:t>13</a:t>
            </a:fld>
            <a:endParaRPr lang="en-US" altLang="en-US"/>
          </a:p>
        </p:txBody>
      </p:sp>
    </p:spTree>
    <p:extLst>
      <p:ext uri="{BB962C8B-B14F-4D97-AF65-F5344CB8AC3E}">
        <p14:creationId xmlns:p14="http://schemas.microsoft.com/office/powerpoint/2010/main" val="45383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7252902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619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87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1628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07663855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390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089494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354619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1495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79065754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16953782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bwMode="auto">
          <a:xfrm>
            <a:off x="457200" y="304800"/>
            <a:ext cx="82296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1027" name="Rectangle 1027"/>
          <p:cNvSpPr>
            <a:spLocks noGrp="1" noChangeArrowheads="1"/>
          </p:cNvSpPr>
          <p:nvPr>
            <p:ph type="body" idx="1"/>
          </p:nvPr>
        </p:nvSpPr>
        <p:spPr bwMode="auto">
          <a:xfrm>
            <a:off x="457200" y="19812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15723" name="Rectangle 1035"/>
          <p:cNvSpPr>
            <a:spLocks noChangeArrowheads="1"/>
          </p:cNvSpPr>
          <p:nvPr/>
        </p:nvSpPr>
        <p:spPr bwMode="auto">
          <a:xfrm>
            <a:off x="152400" y="6629400"/>
            <a:ext cx="7010400" cy="76200"/>
          </a:xfrm>
          <a:prstGeom prst="rect">
            <a:avLst/>
          </a:prstGeom>
          <a:solidFill>
            <a:schemeClr val="tx1"/>
          </a:solidFill>
          <a:ln w="9525">
            <a:noFill/>
            <a:miter lim="800000"/>
            <a:headEnd/>
            <a:tailEnd/>
          </a:ln>
          <a:effectLst/>
        </p:spPr>
        <p:txBody>
          <a:bodyPr wrap="none" anchor="ctr"/>
          <a:lstStyle/>
          <a:p>
            <a:pPr>
              <a:defRPr/>
            </a:pPr>
            <a:endParaRPr lang="en-US"/>
          </a:p>
        </p:txBody>
      </p:sp>
      <p:sp>
        <p:nvSpPr>
          <p:cNvPr id="115724" name="Rectangle 1036"/>
          <p:cNvSpPr>
            <a:spLocks noChangeArrowheads="1"/>
          </p:cNvSpPr>
          <p:nvPr/>
        </p:nvSpPr>
        <p:spPr bwMode="auto">
          <a:xfrm>
            <a:off x="0" y="6781800"/>
            <a:ext cx="7162800" cy="76200"/>
          </a:xfrm>
          <a:prstGeom prst="rect">
            <a:avLst/>
          </a:prstGeom>
          <a:solidFill>
            <a:schemeClr val="tx1"/>
          </a:solidFill>
          <a:ln w="9525">
            <a:noFill/>
            <a:miter lim="800000"/>
            <a:headEnd/>
            <a:tailEnd/>
          </a:ln>
          <a:effectLst/>
        </p:spPr>
        <p:txBody>
          <a:bodyPr wrap="none" anchor="ctr"/>
          <a:lstStyle/>
          <a:p>
            <a:pPr>
              <a:defRPr/>
            </a:pPr>
            <a:endParaRPr lang="en-US"/>
          </a:p>
        </p:txBody>
      </p:sp>
      <p:sp>
        <p:nvSpPr>
          <p:cNvPr id="115727" name="Rectangle 1039"/>
          <p:cNvSpPr>
            <a:spLocks noChangeArrowheads="1"/>
          </p:cNvSpPr>
          <p:nvPr/>
        </p:nvSpPr>
        <p:spPr bwMode="auto">
          <a:xfrm>
            <a:off x="0" y="0"/>
            <a:ext cx="76200" cy="6858000"/>
          </a:xfrm>
          <a:prstGeom prst="rect">
            <a:avLst/>
          </a:prstGeom>
          <a:solidFill>
            <a:schemeClr val="tx1"/>
          </a:solidFill>
          <a:ln w="9525">
            <a:noFill/>
            <a:miter lim="800000"/>
            <a:headEnd/>
            <a:tailEnd/>
          </a:ln>
          <a:effectLst/>
        </p:spPr>
        <p:txBody>
          <a:bodyPr wrap="none" anchor="ctr"/>
          <a:lstStyle/>
          <a:p>
            <a:pPr>
              <a:defRPr/>
            </a:pPr>
            <a:endParaRPr lang="en-US"/>
          </a:p>
        </p:txBody>
      </p:sp>
      <p:sp>
        <p:nvSpPr>
          <p:cNvPr id="115728" name="Rectangle 1040"/>
          <p:cNvSpPr>
            <a:spLocks noChangeArrowheads="1"/>
          </p:cNvSpPr>
          <p:nvPr/>
        </p:nvSpPr>
        <p:spPr bwMode="auto">
          <a:xfrm>
            <a:off x="152400" y="0"/>
            <a:ext cx="76200" cy="6629400"/>
          </a:xfrm>
          <a:prstGeom prst="rect">
            <a:avLst/>
          </a:prstGeom>
          <a:solidFill>
            <a:schemeClr val="tx1"/>
          </a:solidFill>
          <a:ln w="9525">
            <a:noFill/>
            <a:miter lim="800000"/>
            <a:headEnd/>
            <a:tailEnd/>
          </a:ln>
          <a:effectLst/>
        </p:spPr>
        <p:txBody>
          <a:bodyPr wrap="none" anchor="ctr"/>
          <a:lstStyle/>
          <a:p>
            <a:pPr>
              <a:defRPr/>
            </a:pPr>
            <a:endParaRPr lang="en-US"/>
          </a:p>
        </p:txBody>
      </p:sp>
      <p:pic>
        <p:nvPicPr>
          <p:cNvPr id="2" name="Picture 1"/>
          <p:cNvPicPr>
            <a:picLocks noChangeAspect="1"/>
          </p:cNvPicPr>
          <p:nvPr userDrawn="1"/>
        </p:nvPicPr>
        <p:blipFill rotWithShape="1">
          <a:blip r:embed="rId13">
            <a:extLst>
              <a:ext uri="{28A0092B-C50C-407E-A947-70E740481C1C}">
                <a14:useLocalDpi xmlns:a14="http://schemas.microsoft.com/office/drawing/2010/main" val="0"/>
              </a:ext>
            </a:extLst>
          </a:blip>
          <a:srcRect l="6927" t="12121" r="6494" b="15152"/>
          <a:stretch/>
        </p:blipFill>
        <p:spPr>
          <a:xfrm>
            <a:off x="7208108" y="5867400"/>
            <a:ext cx="1905000" cy="914400"/>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hf hdr="0" ftr="0" dt="0"/>
  <p:txStyles>
    <p:titleStyle>
      <a:lvl1pPr algn="ctr" rtl="0" eaLnBrk="1" fontAlgn="base" hangingPunct="1">
        <a:spcBef>
          <a:spcPct val="0"/>
        </a:spcBef>
        <a:spcAft>
          <a:spcPct val="0"/>
        </a:spcAft>
        <a:defRPr sz="4000" b="1">
          <a:solidFill>
            <a:schemeClr val="tx1"/>
          </a:solidFill>
          <a:effectLst/>
          <a:latin typeface="+mj-lt"/>
          <a:ea typeface="+mj-ea"/>
          <a:cs typeface="+mj-cs"/>
        </a:defRPr>
      </a:lvl1pPr>
      <a:lvl2pPr algn="ctr" rtl="0" eaLnBrk="1" fontAlgn="base" hangingPunct="1">
        <a:spcBef>
          <a:spcPct val="0"/>
        </a:spcBef>
        <a:spcAft>
          <a:spcPct val="0"/>
        </a:spcAft>
        <a:defRPr sz="4000" b="1">
          <a:solidFill>
            <a:srgbClr val="FF9933"/>
          </a:solidFill>
          <a:effectLst>
            <a:outerShdw blurRad="38100" dist="38100" dir="2700000" algn="tl">
              <a:srgbClr val="C0C0C0"/>
            </a:outerShdw>
          </a:effectLst>
          <a:latin typeface="Arial Black" pitchFamily="34" charset="0"/>
        </a:defRPr>
      </a:lvl2pPr>
      <a:lvl3pPr algn="ctr" rtl="0" eaLnBrk="1" fontAlgn="base" hangingPunct="1">
        <a:spcBef>
          <a:spcPct val="0"/>
        </a:spcBef>
        <a:spcAft>
          <a:spcPct val="0"/>
        </a:spcAft>
        <a:defRPr sz="4000" b="1">
          <a:solidFill>
            <a:srgbClr val="FF9933"/>
          </a:solidFill>
          <a:effectLst>
            <a:outerShdw blurRad="38100" dist="38100" dir="2700000" algn="tl">
              <a:srgbClr val="C0C0C0"/>
            </a:outerShdw>
          </a:effectLst>
          <a:latin typeface="Arial Black" pitchFamily="34" charset="0"/>
        </a:defRPr>
      </a:lvl3pPr>
      <a:lvl4pPr algn="ctr" rtl="0" eaLnBrk="1" fontAlgn="base" hangingPunct="1">
        <a:spcBef>
          <a:spcPct val="0"/>
        </a:spcBef>
        <a:spcAft>
          <a:spcPct val="0"/>
        </a:spcAft>
        <a:defRPr sz="4000" b="1">
          <a:solidFill>
            <a:srgbClr val="FF9933"/>
          </a:solidFill>
          <a:effectLst>
            <a:outerShdw blurRad="38100" dist="38100" dir="2700000" algn="tl">
              <a:srgbClr val="C0C0C0"/>
            </a:outerShdw>
          </a:effectLst>
          <a:latin typeface="Arial Black" pitchFamily="34" charset="0"/>
        </a:defRPr>
      </a:lvl4pPr>
      <a:lvl5pPr algn="ctr" rtl="0" eaLnBrk="1" fontAlgn="base" hangingPunct="1">
        <a:spcBef>
          <a:spcPct val="0"/>
        </a:spcBef>
        <a:spcAft>
          <a:spcPct val="0"/>
        </a:spcAft>
        <a:defRPr sz="4000" b="1">
          <a:solidFill>
            <a:srgbClr val="FF9933"/>
          </a:solidFill>
          <a:effectLst>
            <a:outerShdw blurRad="38100" dist="38100" dir="2700000" algn="tl">
              <a:srgbClr val="C0C0C0"/>
            </a:outerShdw>
          </a:effectLst>
          <a:latin typeface="Arial Black" pitchFamily="34" charset="0"/>
        </a:defRPr>
      </a:lvl5pPr>
      <a:lvl6pPr marL="457200" algn="ctr" rtl="0" eaLnBrk="1" fontAlgn="base" hangingPunct="1">
        <a:spcBef>
          <a:spcPct val="0"/>
        </a:spcBef>
        <a:spcAft>
          <a:spcPct val="0"/>
        </a:spcAft>
        <a:defRPr sz="4000" b="1">
          <a:solidFill>
            <a:srgbClr val="FF9933"/>
          </a:solidFill>
          <a:effectLst>
            <a:outerShdw blurRad="38100" dist="38100" dir="2700000" algn="tl">
              <a:srgbClr val="C0C0C0"/>
            </a:outerShdw>
          </a:effectLst>
          <a:latin typeface="Arial Black" pitchFamily="34" charset="0"/>
        </a:defRPr>
      </a:lvl6pPr>
      <a:lvl7pPr marL="914400" algn="ctr" rtl="0" eaLnBrk="1" fontAlgn="base" hangingPunct="1">
        <a:spcBef>
          <a:spcPct val="0"/>
        </a:spcBef>
        <a:spcAft>
          <a:spcPct val="0"/>
        </a:spcAft>
        <a:defRPr sz="4000" b="1">
          <a:solidFill>
            <a:srgbClr val="FF9933"/>
          </a:solidFill>
          <a:effectLst>
            <a:outerShdw blurRad="38100" dist="38100" dir="2700000" algn="tl">
              <a:srgbClr val="C0C0C0"/>
            </a:outerShdw>
          </a:effectLst>
          <a:latin typeface="Arial Black" pitchFamily="34" charset="0"/>
        </a:defRPr>
      </a:lvl7pPr>
      <a:lvl8pPr marL="1371600" algn="ctr" rtl="0" eaLnBrk="1" fontAlgn="base" hangingPunct="1">
        <a:spcBef>
          <a:spcPct val="0"/>
        </a:spcBef>
        <a:spcAft>
          <a:spcPct val="0"/>
        </a:spcAft>
        <a:defRPr sz="4000" b="1">
          <a:solidFill>
            <a:srgbClr val="FF9933"/>
          </a:solidFill>
          <a:effectLst>
            <a:outerShdw blurRad="38100" dist="38100" dir="2700000" algn="tl">
              <a:srgbClr val="C0C0C0"/>
            </a:outerShdw>
          </a:effectLst>
          <a:latin typeface="Arial Black" pitchFamily="34" charset="0"/>
        </a:defRPr>
      </a:lvl8pPr>
      <a:lvl9pPr marL="1828800" algn="ctr" rtl="0" eaLnBrk="1" fontAlgn="base" hangingPunct="1">
        <a:spcBef>
          <a:spcPct val="0"/>
        </a:spcBef>
        <a:spcAft>
          <a:spcPct val="0"/>
        </a:spcAft>
        <a:defRPr sz="4000" b="1">
          <a:solidFill>
            <a:srgbClr val="FF9933"/>
          </a:solidFill>
          <a:effectLst>
            <a:outerShdw blurRad="38100" dist="38100" dir="2700000" algn="tl">
              <a:srgbClr val="C0C0C0"/>
            </a:outerShdw>
          </a:effectLst>
          <a:latin typeface="Arial Black" pitchFamily="34" charset="0"/>
        </a:defRPr>
      </a:lvl9pPr>
    </p:titleStyle>
    <p:bodyStyle>
      <a:lvl1pPr marL="342900" indent="-342900" algn="l" rtl="0" eaLnBrk="1" fontAlgn="base" hangingPunct="1">
        <a:spcBef>
          <a:spcPct val="20000"/>
        </a:spcBef>
        <a:spcAft>
          <a:spcPct val="0"/>
        </a:spcAft>
        <a:buClr>
          <a:schemeClr val="accent1"/>
        </a:buClr>
        <a:buFont typeface="Wingdings" panose="05000000000000000000" pitchFamily="2" charset="2"/>
        <a:buChar char="ü"/>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ü"/>
        <a:defRPr sz="2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anose="05000000000000000000" pitchFamily="2" charset="2"/>
        <a:buChar char="ü"/>
        <a:defRPr sz="24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ü"/>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ü"/>
        <a:defRPr sz="2000">
          <a:solidFill>
            <a:schemeClr val="tx1"/>
          </a:solidFill>
          <a:latin typeface="+mn-lt"/>
        </a:defRPr>
      </a:lvl5pPr>
      <a:lvl6pPr marL="2514600" indent="-228600" algn="l" rtl="0" eaLnBrk="1" fontAlgn="base" hangingPunct="1">
        <a:spcBef>
          <a:spcPct val="20000"/>
        </a:spcBef>
        <a:spcAft>
          <a:spcPct val="0"/>
        </a:spcAft>
        <a:buClr>
          <a:srgbClr val="FF9933"/>
        </a:buClr>
        <a:buChar char="»"/>
        <a:defRPr sz="2000">
          <a:solidFill>
            <a:schemeClr val="tx1"/>
          </a:solidFill>
          <a:latin typeface="+mn-lt"/>
        </a:defRPr>
      </a:lvl6pPr>
      <a:lvl7pPr marL="2971800" indent="-228600" algn="l" rtl="0" eaLnBrk="1" fontAlgn="base" hangingPunct="1">
        <a:spcBef>
          <a:spcPct val="20000"/>
        </a:spcBef>
        <a:spcAft>
          <a:spcPct val="0"/>
        </a:spcAft>
        <a:buClr>
          <a:srgbClr val="FF9933"/>
        </a:buClr>
        <a:buChar char="»"/>
        <a:defRPr sz="2000">
          <a:solidFill>
            <a:schemeClr val="tx1"/>
          </a:solidFill>
          <a:latin typeface="+mn-lt"/>
        </a:defRPr>
      </a:lvl7pPr>
      <a:lvl8pPr marL="3429000" indent="-228600" algn="l" rtl="0" eaLnBrk="1" fontAlgn="base" hangingPunct="1">
        <a:spcBef>
          <a:spcPct val="20000"/>
        </a:spcBef>
        <a:spcAft>
          <a:spcPct val="0"/>
        </a:spcAft>
        <a:buClr>
          <a:srgbClr val="FF9933"/>
        </a:buClr>
        <a:buChar char="»"/>
        <a:defRPr sz="2000">
          <a:solidFill>
            <a:schemeClr val="tx1"/>
          </a:solidFill>
          <a:latin typeface="+mn-lt"/>
        </a:defRPr>
      </a:lvl8pPr>
      <a:lvl9pPr marL="3886200" indent="-228600" algn="l" rtl="0" eaLnBrk="1" fontAlgn="base" hangingPunct="1">
        <a:spcBef>
          <a:spcPct val="20000"/>
        </a:spcBef>
        <a:spcAft>
          <a:spcPct val="0"/>
        </a:spcAft>
        <a:buClr>
          <a:srgbClr val="FF9933"/>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wardsdatascience.com/the-most-in-demand-skills-for-data-scientists-4a4a8db896db"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carpentrie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twainquotes.com/Statistic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1470025"/>
          </a:xfrm>
        </p:spPr>
        <p:txBody>
          <a:bodyPr/>
          <a:lstStyle/>
          <a:p>
            <a:pPr algn="l">
              <a:defRPr/>
            </a:pPr>
            <a:r>
              <a:rPr lang="en-US" sz="3600" dirty="0"/>
              <a:t>Promoting Data Literacy Across </a:t>
            </a:r>
            <a:r>
              <a:rPr lang="en-US" sz="3600" dirty="0" smtClean="0"/>
              <a:t>Campus with Carpentries:</a:t>
            </a:r>
            <a:br>
              <a:rPr lang="en-US" sz="3600" dirty="0" smtClean="0"/>
            </a:br>
            <a:r>
              <a:rPr lang="en-US" sz="3600" dirty="0" smtClean="0"/>
              <a:t>The </a:t>
            </a:r>
            <a:r>
              <a:rPr lang="en-US" sz="3600" dirty="0"/>
              <a:t>Experience </a:t>
            </a:r>
            <a:r>
              <a:rPr lang="en-US" sz="3600" dirty="0" smtClean="0"/>
              <a:t>of</a:t>
            </a:r>
            <a:br>
              <a:rPr lang="en-US" sz="3600" dirty="0" smtClean="0"/>
            </a:br>
            <a:r>
              <a:rPr lang="en-US" sz="3600" dirty="0" smtClean="0"/>
              <a:t>Three </a:t>
            </a:r>
            <a:r>
              <a:rPr lang="en-US" sz="3600" dirty="0"/>
              <a:t>Librarians</a:t>
            </a:r>
            <a:endParaRPr lang="en-US" sz="3600" dirty="0" smtClean="0"/>
          </a:p>
        </p:txBody>
      </p:sp>
      <p:sp>
        <p:nvSpPr>
          <p:cNvPr id="13315" name="Subtitle 4"/>
          <p:cNvSpPr>
            <a:spLocks noGrp="1"/>
          </p:cNvSpPr>
          <p:nvPr>
            <p:ph type="subTitle" idx="1"/>
          </p:nvPr>
        </p:nvSpPr>
        <p:spPr>
          <a:xfrm>
            <a:off x="685800" y="3810000"/>
            <a:ext cx="7620000" cy="1752600"/>
          </a:xfrm>
        </p:spPr>
        <p:txBody>
          <a:bodyPr/>
          <a:lstStyle/>
          <a:p>
            <a:pPr algn="r" eaLnBrk="1" hangingPunct="1"/>
            <a:r>
              <a:rPr lang="en-US" altLang="en-US" sz="2400" dirty="0" smtClean="0"/>
              <a:t>Phillip </a:t>
            </a:r>
            <a:r>
              <a:rPr lang="en-US" altLang="en-US" sz="2400" dirty="0" err="1" smtClean="0"/>
              <a:t>Doehle</a:t>
            </a:r>
            <a:r>
              <a:rPr lang="en-US" altLang="en-US" sz="2400" dirty="0" smtClean="0"/>
              <a:t>, Kay </a:t>
            </a:r>
            <a:r>
              <a:rPr lang="en-US" altLang="en-US" sz="2400" dirty="0" err="1" smtClean="0"/>
              <a:t>Bjornen</a:t>
            </a:r>
            <a:r>
              <a:rPr lang="en-US" altLang="en-US" sz="2400" dirty="0" smtClean="0"/>
              <a:t>, &amp; Madison </a:t>
            </a:r>
            <a:r>
              <a:rPr lang="en-US" altLang="en-US" sz="2400" dirty="0" err="1" smtClean="0"/>
              <a:t>Chartier</a:t>
            </a:r>
            <a:endParaRPr lang="en-US" altLang="en-US" sz="2400" dirty="0" smtClean="0"/>
          </a:p>
          <a:p>
            <a:pPr algn="r" eaLnBrk="1" hangingPunct="1"/>
            <a:endParaRPr lang="en-US" altLang="en-US" sz="2400" dirty="0"/>
          </a:p>
          <a:p>
            <a:pPr algn="r" eaLnBrk="1" hangingPunct="1"/>
            <a:r>
              <a:rPr lang="en-US" altLang="en-US" sz="2400" dirty="0" err="1" smtClean="0"/>
              <a:t>Edmon</a:t>
            </a:r>
            <a:r>
              <a:rPr lang="en-US" altLang="en-US" sz="2400" dirty="0" smtClean="0"/>
              <a:t> Low Library</a:t>
            </a:r>
          </a:p>
          <a:p>
            <a:pPr algn="r" eaLnBrk="1" hangingPunct="1"/>
            <a:r>
              <a:rPr lang="en-US" altLang="en-US" sz="2400" dirty="0" smtClean="0"/>
              <a:t>Oklahoma State University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524000"/>
            <a:ext cx="6505575" cy="3810000"/>
          </a:xfrm>
          <a:prstGeom prst="rect">
            <a:avLst/>
          </a:prstGeom>
        </p:spPr>
      </p:pic>
      <p:sp>
        <p:nvSpPr>
          <p:cNvPr id="4" name="Rectangle 3"/>
          <p:cNvSpPr/>
          <p:nvPr/>
        </p:nvSpPr>
        <p:spPr>
          <a:xfrm>
            <a:off x="585787" y="5638800"/>
            <a:ext cx="8382000" cy="584775"/>
          </a:xfrm>
          <a:prstGeom prst="rect">
            <a:avLst/>
          </a:prstGeom>
        </p:spPr>
        <p:txBody>
          <a:bodyPr wrap="square">
            <a:spAutoFit/>
          </a:bodyPr>
          <a:lstStyle/>
          <a:p>
            <a:r>
              <a:rPr lang="en-US" sz="1600" dirty="0">
                <a:hlinkClick r:id="rId3"/>
              </a:rPr>
              <a:t>https://towardsdatascience.com/the-most-in-demand-skills-for-data-scientists-4a4a8db896db</a:t>
            </a:r>
            <a:endParaRPr lang="en-US" sz="1600" dirty="0"/>
          </a:p>
        </p:txBody>
      </p:sp>
      <p:sp>
        <p:nvSpPr>
          <p:cNvPr id="5" name="TextBox 4"/>
          <p:cNvSpPr txBox="1"/>
          <p:nvPr/>
        </p:nvSpPr>
        <p:spPr>
          <a:xfrm>
            <a:off x="1676400" y="540603"/>
            <a:ext cx="6019799" cy="830997"/>
          </a:xfrm>
          <a:prstGeom prst="rect">
            <a:avLst/>
          </a:prstGeom>
          <a:noFill/>
        </p:spPr>
        <p:txBody>
          <a:bodyPr wrap="square" rtlCol="0">
            <a:spAutoFit/>
          </a:bodyPr>
          <a:lstStyle/>
          <a:p>
            <a:pPr algn="ctr"/>
            <a:r>
              <a:rPr lang="en-US" dirty="0" smtClean="0"/>
              <a:t>One Day’s Snapshot of Data Science Job Listings - October 10, 2018 </a:t>
            </a:r>
            <a:endParaRPr lang="en-US" dirty="0"/>
          </a:p>
        </p:txBody>
      </p:sp>
    </p:spTree>
    <p:extLst>
      <p:ext uri="{BB962C8B-B14F-4D97-AF65-F5344CB8AC3E}">
        <p14:creationId xmlns:p14="http://schemas.microsoft.com/office/powerpoint/2010/main" val="58536579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469058"/>
            <a:ext cx="6248400" cy="2677656"/>
          </a:xfrm>
          <a:prstGeom prst="rect">
            <a:avLst/>
          </a:prstGeom>
        </p:spPr>
        <p:txBody>
          <a:bodyPr wrap="square">
            <a:spAutoFit/>
          </a:bodyPr>
          <a:lstStyle/>
          <a:p>
            <a:r>
              <a:rPr lang="en-US" dirty="0" smtClean="0"/>
              <a:t>“In </a:t>
            </a:r>
            <a:r>
              <a:rPr lang="en-US" dirty="0"/>
              <a:t>higher education further consideration </a:t>
            </a:r>
            <a:r>
              <a:rPr lang="en-US" dirty="0" smtClean="0"/>
              <a:t>is </a:t>
            </a:r>
            <a:r>
              <a:rPr lang="en-US" dirty="0"/>
              <a:t>needed about how universities </a:t>
            </a:r>
            <a:r>
              <a:rPr lang="en-US" dirty="0" smtClean="0"/>
              <a:t>can teach </a:t>
            </a:r>
            <a:r>
              <a:rPr lang="en-US" dirty="0"/>
              <a:t>data science effectively, and </a:t>
            </a:r>
            <a:r>
              <a:rPr lang="en-US" dirty="0" smtClean="0"/>
              <a:t>integrate </a:t>
            </a:r>
            <a:r>
              <a:rPr lang="en-US" dirty="0"/>
              <a:t>it into university curricula </a:t>
            </a:r>
            <a:r>
              <a:rPr lang="en-US" dirty="0" smtClean="0"/>
              <a:t>as a developing </a:t>
            </a:r>
            <a:r>
              <a:rPr lang="en-US" dirty="0"/>
              <a:t>and interdisciplinary set of </a:t>
            </a:r>
            <a:r>
              <a:rPr lang="en-US" dirty="0" smtClean="0"/>
              <a:t>skills </a:t>
            </a:r>
            <a:r>
              <a:rPr lang="en-US" dirty="0"/>
              <a:t>and </a:t>
            </a:r>
            <a:r>
              <a:rPr lang="en-US" dirty="0" smtClean="0"/>
              <a:t>methodologies”</a:t>
            </a:r>
            <a:endParaRPr lang="en-US" dirty="0"/>
          </a:p>
        </p:txBody>
      </p:sp>
      <p:sp>
        <p:nvSpPr>
          <p:cNvPr id="5" name="TextBox 4"/>
          <p:cNvSpPr txBox="1"/>
          <p:nvPr/>
        </p:nvSpPr>
        <p:spPr>
          <a:xfrm>
            <a:off x="762000" y="381000"/>
            <a:ext cx="7772400" cy="1138773"/>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Dynamics of Data Science Skills:  How Can All Sectors Benefit from Data Science Talent?</a:t>
            </a:r>
          </a:p>
          <a:p>
            <a:pPr algn="r"/>
            <a:r>
              <a:rPr lang="en-US" sz="2000" i="1" dirty="0" smtClean="0">
                <a:effectLst>
                  <a:outerShdw blurRad="38100" dist="38100" dir="2700000" algn="tl">
                    <a:srgbClr val="000000">
                      <a:alpha val="43137"/>
                    </a:srgbClr>
                  </a:outerShdw>
                </a:effectLst>
              </a:rPr>
              <a:t>-A 2019 Report from The Royal Society</a:t>
            </a:r>
            <a:endParaRPr lang="en-US" sz="2000" i="1" dirty="0">
              <a:effectLst>
                <a:outerShdw blurRad="38100" dist="38100" dir="2700000" algn="tl">
                  <a:srgbClr val="000000">
                    <a:alpha val="43137"/>
                  </a:srgbClr>
                </a:outerShdw>
              </a:effectLst>
            </a:endParaRPr>
          </a:p>
        </p:txBody>
      </p:sp>
      <p:sp>
        <p:nvSpPr>
          <p:cNvPr id="6" name="Rectangle 5"/>
          <p:cNvSpPr/>
          <p:nvPr/>
        </p:nvSpPr>
        <p:spPr>
          <a:xfrm>
            <a:off x="609600" y="6096000"/>
            <a:ext cx="6781800" cy="461665"/>
          </a:xfrm>
          <a:prstGeom prst="rect">
            <a:avLst/>
          </a:prstGeom>
        </p:spPr>
        <p:txBody>
          <a:bodyPr wrap="square">
            <a:spAutoFit/>
          </a:bodyPr>
          <a:lstStyle/>
          <a:p>
            <a:r>
              <a:rPr lang="en-US" sz="1200" dirty="0"/>
              <a:t>https://royalsociety.org/-/media/policy/projects/dynamics-of-data-science/dynamics-of-data-science-skills-report.pdf</a:t>
            </a:r>
          </a:p>
        </p:txBody>
      </p:sp>
    </p:spTree>
    <p:extLst>
      <p:ext uri="{BB962C8B-B14F-4D97-AF65-F5344CB8AC3E}">
        <p14:creationId xmlns:p14="http://schemas.microsoft.com/office/powerpoint/2010/main" val="411872948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943600" y="152400"/>
            <a:ext cx="2895600" cy="2770159"/>
          </a:xfrm>
          <a:prstGeom prst="rect">
            <a:avLst/>
          </a:prstGeom>
        </p:spPr>
      </p:pic>
      <p:sp>
        <p:nvSpPr>
          <p:cNvPr id="5" name="Rectangle 4"/>
          <p:cNvSpPr/>
          <p:nvPr/>
        </p:nvSpPr>
        <p:spPr>
          <a:xfrm>
            <a:off x="533400" y="2514600"/>
            <a:ext cx="6477000" cy="1200329"/>
          </a:xfrm>
          <a:prstGeom prst="rect">
            <a:avLst/>
          </a:prstGeom>
        </p:spPr>
        <p:txBody>
          <a:bodyPr wrap="square">
            <a:spAutoFit/>
          </a:bodyPr>
          <a:lstStyle/>
          <a:p>
            <a:r>
              <a:rPr lang="en-US" dirty="0" smtClean="0"/>
              <a:t>"Our </a:t>
            </a:r>
            <a:r>
              <a:rPr lang="en-US" dirty="0"/>
              <a:t>vision is to be the leading inclusive community teaching computing and data </a:t>
            </a:r>
            <a:r>
              <a:rPr lang="en-US" dirty="0" smtClean="0"/>
              <a:t>skills.”</a:t>
            </a:r>
            <a:endParaRPr lang="en-US" dirty="0"/>
          </a:p>
        </p:txBody>
      </p:sp>
      <p:pic>
        <p:nvPicPr>
          <p:cNvPr id="6" name="Picture 5"/>
          <p:cNvPicPr>
            <a:picLocks noChangeAspect="1"/>
          </p:cNvPicPr>
          <p:nvPr/>
        </p:nvPicPr>
        <p:blipFill>
          <a:blip r:embed="rId4"/>
          <a:stretch>
            <a:fillRect/>
          </a:stretch>
        </p:blipFill>
        <p:spPr>
          <a:xfrm>
            <a:off x="476250" y="257354"/>
            <a:ext cx="2952750" cy="1552575"/>
          </a:xfrm>
          <a:prstGeom prst="rect">
            <a:avLst/>
          </a:prstGeom>
        </p:spPr>
      </p:pic>
      <p:sp>
        <p:nvSpPr>
          <p:cNvPr id="8" name="TextBox 7"/>
          <p:cNvSpPr txBox="1"/>
          <p:nvPr/>
        </p:nvSpPr>
        <p:spPr>
          <a:xfrm>
            <a:off x="2006600" y="3747586"/>
            <a:ext cx="5410200" cy="267765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Accessible</a:t>
            </a:r>
          </a:p>
          <a:p>
            <a:pPr marL="342900" indent="-342900">
              <a:buFont typeface="Arial" panose="020B0604020202020204" pitchFamily="34" charset="0"/>
              <a:buChar char="•"/>
            </a:pPr>
            <a:r>
              <a:rPr lang="en-US" dirty="0" smtClean="0"/>
              <a:t>Inclusive</a:t>
            </a:r>
          </a:p>
          <a:p>
            <a:pPr marL="342900" indent="-342900">
              <a:buFont typeface="Arial" panose="020B0604020202020204" pitchFamily="34" charset="0"/>
              <a:buChar char="•"/>
            </a:pPr>
            <a:r>
              <a:rPr lang="en-US" dirty="0" smtClean="0"/>
              <a:t>Openly available</a:t>
            </a:r>
          </a:p>
          <a:p>
            <a:pPr marL="342900" indent="-342900">
              <a:buFont typeface="Arial" panose="020B0604020202020204" pitchFamily="34" charset="0"/>
              <a:buChar char="•"/>
            </a:pPr>
            <a:r>
              <a:rPr lang="en-US" dirty="0" smtClean="0"/>
              <a:t>High-quality curricula</a:t>
            </a:r>
          </a:p>
          <a:p>
            <a:pPr marL="342900" indent="-342900">
              <a:buFont typeface="Arial" panose="020B0604020202020204" pitchFamily="34" charset="0"/>
              <a:buChar char="•"/>
            </a:pPr>
            <a:r>
              <a:rPr lang="en-US" dirty="0" smtClean="0"/>
              <a:t>Volunteer</a:t>
            </a:r>
            <a:r>
              <a:rPr lang="en-US" dirty="0"/>
              <a:t> </a:t>
            </a:r>
            <a:r>
              <a:rPr lang="en-US" dirty="0" smtClean="0"/>
              <a:t>driven </a:t>
            </a:r>
          </a:p>
          <a:p>
            <a:pPr marL="342900" indent="-342900">
              <a:buFont typeface="Arial" panose="020B0604020202020204" pitchFamily="34" charset="0"/>
              <a:buChar char="•"/>
            </a:pPr>
            <a:r>
              <a:rPr lang="en-US" dirty="0" smtClean="0"/>
              <a:t>Certified instructors</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33970427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943600" y="152400"/>
            <a:ext cx="2895600" cy="2770159"/>
          </a:xfrm>
          <a:prstGeom prst="rect">
            <a:avLst/>
          </a:prstGeom>
        </p:spPr>
      </p:pic>
      <p:sp>
        <p:nvSpPr>
          <p:cNvPr id="5" name="Rectangle 4"/>
          <p:cNvSpPr/>
          <p:nvPr/>
        </p:nvSpPr>
        <p:spPr>
          <a:xfrm>
            <a:off x="537029" y="2190184"/>
            <a:ext cx="6477000" cy="5016758"/>
          </a:xfrm>
          <a:prstGeom prst="rect">
            <a:avLst/>
          </a:prstGeom>
        </p:spPr>
        <p:txBody>
          <a:bodyPr wrap="square">
            <a:spAutoFit/>
          </a:bodyPr>
          <a:lstStyle/>
          <a:p>
            <a:r>
              <a:rPr lang="en-US" sz="1600" dirty="0"/>
              <a:t>We are dedicated to providing a welcoming and supportive environment for all people, regardless of background or identity. By participating in this community, participants accept to abide by The Carpentries’ Code of Conduct and accept the procedures by which any Code of Conduct incidents are resolved. Any form or </a:t>
            </a:r>
            <a:r>
              <a:rPr lang="en-US" sz="1600" dirty="0" err="1"/>
              <a:t>behaviour</a:t>
            </a:r>
            <a:r>
              <a:rPr lang="en-US" sz="1600" dirty="0"/>
              <a:t> to exclude, intimidate, or cause discomfort is a violation of the Code of Conduct. In order to foster a positive and professional learning environment we encourage the following kinds of </a:t>
            </a:r>
            <a:r>
              <a:rPr lang="en-US" sz="1600" dirty="0" err="1"/>
              <a:t>behaviours</a:t>
            </a:r>
            <a:r>
              <a:rPr lang="en-US" sz="1600" dirty="0"/>
              <a:t> in all platforms and events</a:t>
            </a:r>
            <a:r>
              <a:rPr lang="en-US" sz="1600" dirty="0" smtClean="0"/>
              <a:t>:</a:t>
            </a:r>
          </a:p>
          <a:p>
            <a:endParaRPr lang="en-US" sz="1600" dirty="0" smtClean="0"/>
          </a:p>
          <a:p>
            <a:pPr marL="285750" indent="-285750">
              <a:buFont typeface="Arial" panose="020B0604020202020204" pitchFamily="34" charset="0"/>
              <a:buChar char="•"/>
            </a:pPr>
            <a:r>
              <a:rPr lang="en-US" sz="1600" dirty="0"/>
              <a:t>Use welcoming and inclusive language</a:t>
            </a:r>
          </a:p>
          <a:p>
            <a:pPr marL="285750" indent="-285750">
              <a:buFont typeface="Arial" panose="020B0604020202020204" pitchFamily="34" charset="0"/>
              <a:buChar char="•"/>
            </a:pPr>
            <a:r>
              <a:rPr lang="en-US" sz="1600" dirty="0"/>
              <a:t>Be respectful of different viewpoints and experiences</a:t>
            </a:r>
          </a:p>
          <a:p>
            <a:pPr marL="285750" indent="-285750">
              <a:buFont typeface="Arial" panose="020B0604020202020204" pitchFamily="34" charset="0"/>
              <a:buChar char="•"/>
            </a:pPr>
            <a:r>
              <a:rPr lang="en-US" sz="1600" dirty="0"/>
              <a:t>Gracefully accept constructive criticism</a:t>
            </a:r>
          </a:p>
          <a:p>
            <a:pPr marL="285750" indent="-285750">
              <a:buFont typeface="Arial" panose="020B0604020202020204" pitchFamily="34" charset="0"/>
              <a:buChar char="•"/>
            </a:pPr>
            <a:r>
              <a:rPr lang="en-US" sz="1600" dirty="0"/>
              <a:t>Focus on what is best for the community</a:t>
            </a:r>
          </a:p>
          <a:p>
            <a:pPr marL="285750" indent="-285750">
              <a:buFont typeface="Arial" panose="020B0604020202020204" pitchFamily="34" charset="0"/>
              <a:buChar char="•"/>
            </a:pPr>
            <a:r>
              <a:rPr lang="en-US" sz="1600" dirty="0"/>
              <a:t>Show courtesy and respect towards other community members</a:t>
            </a:r>
          </a:p>
          <a:p>
            <a:endParaRPr lang="en-US" sz="1600" dirty="0" smtClean="0"/>
          </a:p>
          <a:p>
            <a:endParaRPr lang="en-US" sz="1600" dirty="0" smtClean="0"/>
          </a:p>
          <a:p>
            <a:pPr marL="285750" indent="-285750">
              <a:buFont typeface="Arial" panose="020B0604020202020204" pitchFamily="34" charset="0"/>
              <a:buChar char="•"/>
            </a:pPr>
            <a:endParaRPr lang="en-US" sz="1600" dirty="0"/>
          </a:p>
        </p:txBody>
      </p:sp>
      <p:pic>
        <p:nvPicPr>
          <p:cNvPr id="6" name="Picture 5"/>
          <p:cNvPicPr>
            <a:picLocks noChangeAspect="1"/>
          </p:cNvPicPr>
          <p:nvPr/>
        </p:nvPicPr>
        <p:blipFill>
          <a:blip r:embed="rId4"/>
          <a:stretch>
            <a:fillRect/>
          </a:stretch>
        </p:blipFill>
        <p:spPr>
          <a:xfrm>
            <a:off x="476250" y="257354"/>
            <a:ext cx="2952750" cy="1552575"/>
          </a:xfrm>
          <a:prstGeom prst="rect">
            <a:avLst/>
          </a:prstGeom>
        </p:spPr>
      </p:pic>
      <p:sp>
        <p:nvSpPr>
          <p:cNvPr id="8" name="TextBox 7"/>
          <p:cNvSpPr txBox="1"/>
          <p:nvPr/>
        </p:nvSpPr>
        <p:spPr>
          <a:xfrm>
            <a:off x="533400" y="1579096"/>
            <a:ext cx="5410200" cy="461665"/>
          </a:xfrm>
          <a:prstGeom prst="rect">
            <a:avLst/>
          </a:prstGeom>
          <a:noFill/>
        </p:spPr>
        <p:txBody>
          <a:bodyPr wrap="square" rtlCol="0">
            <a:spAutoFit/>
          </a:bodyPr>
          <a:lstStyle/>
          <a:p>
            <a:r>
              <a:rPr lang="en-US" dirty="0" smtClean="0"/>
              <a:t>The Carpentries Code of Conduct</a:t>
            </a:r>
          </a:p>
        </p:txBody>
      </p:sp>
    </p:spTree>
    <p:extLst>
      <p:ext uri="{BB962C8B-B14F-4D97-AF65-F5344CB8AC3E}">
        <p14:creationId xmlns:p14="http://schemas.microsoft.com/office/powerpoint/2010/main" val="280265730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through The Carpentries</a:t>
            </a:r>
            <a:endParaRPr lang="en-US" dirty="0"/>
          </a:p>
        </p:txBody>
      </p:sp>
      <p:sp>
        <p:nvSpPr>
          <p:cNvPr id="3" name="Content Placeholder 2"/>
          <p:cNvSpPr>
            <a:spLocks noGrp="1"/>
          </p:cNvSpPr>
          <p:nvPr>
            <p:ph idx="1"/>
          </p:nvPr>
        </p:nvSpPr>
        <p:spPr/>
        <p:txBody>
          <a:bodyPr/>
          <a:lstStyle/>
          <a:p>
            <a:r>
              <a:rPr lang="en-US" sz="2800" dirty="0" smtClean="0"/>
              <a:t>Data Cleaning – OpenRefine</a:t>
            </a:r>
          </a:p>
          <a:p>
            <a:r>
              <a:rPr lang="en-US" sz="2800" dirty="0" smtClean="0"/>
              <a:t>Data Organization – Using Spreadsheets</a:t>
            </a:r>
          </a:p>
          <a:p>
            <a:r>
              <a:rPr lang="en-US" sz="2800" dirty="0" smtClean="0"/>
              <a:t>Data Management - SQL</a:t>
            </a:r>
          </a:p>
          <a:p>
            <a:r>
              <a:rPr lang="en-US" sz="2800" dirty="0" smtClean="0"/>
              <a:t>Data Analysis and Visualization - Python and R</a:t>
            </a:r>
          </a:p>
          <a:p>
            <a:r>
              <a:rPr lang="en-US" sz="2800" dirty="0" smtClean="0"/>
              <a:t>Versioning - </a:t>
            </a:r>
            <a:r>
              <a:rPr lang="en-US" sz="2800" dirty="0" err="1" smtClean="0"/>
              <a:t>Git</a:t>
            </a:r>
            <a:endParaRPr lang="en-US" sz="2800" dirty="0" smtClean="0"/>
          </a:p>
          <a:p>
            <a:r>
              <a:rPr lang="en-US" sz="2800" dirty="0" smtClean="0"/>
              <a:t>Automation - Unix Shell</a:t>
            </a:r>
          </a:p>
          <a:p>
            <a:endParaRPr lang="en-US" sz="2800" dirty="0"/>
          </a:p>
        </p:txBody>
      </p:sp>
    </p:spTree>
    <p:extLst>
      <p:ext uri="{BB962C8B-B14F-4D97-AF65-F5344CB8AC3E}">
        <p14:creationId xmlns:p14="http://schemas.microsoft.com/office/powerpoint/2010/main" val="152540707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16905"/>
            <a:ext cx="7480300" cy="4708981"/>
          </a:xfrm>
          <a:prstGeom prst="rect">
            <a:avLst/>
          </a:prstGeom>
        </p:spPr>
        <p:txBody>
          <a:bodyPr wrap="square">
            <a:spAutoFit/>
          </a:bodyPr>
          <a:lstStyle/>
          <a:p>
            <a:r>
              <a:rPr lang="en-US" sz="2000" dirty="0" smtClean="0"/>
              <a:t>“Data </a:t>
            </a:r>
            <a:r>
              <a:rPr lang="en-US" sz="2000" dirty="0"/>
              <a:t>Carpentry opened up a whole new world for me. I was doing Biology during my undergraduate studies, which didn’t include any formal training in computational skills. Suddenly, I was drowning in big data during my postgrad and had no clue how to work with this type of data. Since attending my first Carpentry workshop, I have learned most of the tools taught by The Carpentries, qualified as an instructor, and have taught at five Data Carpentry workshops, as well as three one-day R workshops. Obviously, I am now very passionate about teaching these tools to researchers who find themselves in the same situation I did. I also feel confident and competent to analyze various types of data, which helped gain me a post-doctoral fellowship in Pharmaceutics</a:t>
            </a:r>
            <a:r>
              <a:rPr lang="en-US" sz="2000" dirty="0" smtClean="0"/>
              <a:t>.”</a:t>
            </a:r>
            <a:endParaRPr lang="en-US" sz="2000" dirty="0"/>
          </a:p>
        </p:txBody>
      </p:sp>
      <p:sp>
        <p:nvSpPr>
          <p:cNvPr id="3" name="Rectangle 2"/>
          <p:cNvSpPr/>
          <p:nvPr/>
        </p:nvSpPr>
        <p:spPr>
          <a:xfrm>
            <a:off x="304800" y="5715000"/>
            <a:ext cx="8686800" cy="830997"/>
          </a:xfrm>
          <a:prstGeom prst="rect">
            <a:avLst/>
          </a:prstGeom>
        </p:spPr>
        <p:txBody>
          <a:bodyPr wrap="square">
            <a:spAutoFit/>
          </a:bodyPr>
          <a:lstStyle/>
          <a:p>
            <a:r>
              <a:rPr lang="en-US" sz="1600" b="1" u="sng" dirty="0">
                <a:solidFill>
                  <a:srgbClr val="FF0000"/>
                </a:solidFill>
              </a:rPr>
              <a:t>Bianca Peterson </a:t>
            </a:r>
            <a:r>
              <a:rPr lang="en-US" sz="1600" dirty="0"/>
              <a:t>is conducting kinetic analyses of extemporaneously compounded medicines at the Centre of Excellence for Pharmaceutical Sciences (</a:t>
            </a:r>
            <a:r>
              <a:rPr lang="en-US" sz="1600" dirty="0" err="1"/>
              <a:t>Pharmacen</a:t>
            </a:r>
            <a:r>
              <a:rPr lang="en-US" sz="1600" dirty="0"/>
              <a:t>), North-West University, South Africa.</a:t>
            </a:r>
          </a:p>
        </p:txBody>
      </p:sp>
      <p:sp>
        <p:nvSpPr>
          <p:cNvPr id="4" name="Rectangle 3"/>
          <p:cNvSpPr/>
          <p:nvPr/>
        </p:nvSpPr>
        <p:spPr>
          <a:xfrm>
            <a:off x="1104900" y="373751"/>
            <a:ext cx="7086600" cy="461665"/>
          </a:xfrm>
          <a:prstGeom prst="rect">
            <a:avLst/>
          </a:prstGeom>
        </p:spPr>
        <p:txBody>
          <a:bodyPr wrap="square">
            <a:spAutoFit/>
          </a:bodyPr>
          <a:lstStyle/>
          <a:p>
            <a:r>
              <a:rPr lang="en-US" dirty="0">
                <a:solidFill>
                  <a:srgbClr val="FF0000"/>
                </a:solidFill>
                <a:effectLst>
                  <a:outerShdw blurRad="38100" dist="38100" dir="2700000" algn="tl">
                    <a:srgbClr val="000000">
                      <a:alpha val="43137"/>
                    </a:srgbClr>
                  </a:outerShdw>
                </a:effectLst>
              </a:rPr>
              <a:t>https://carpentries.org/testimonials/</a:t>
            </a:r>
          </a:p>
        </p:txBody>
      </p:sp>
    </p:spTree>
    <p:extLst>
      <p:ext uri="{BB962C8B-B14F-4D97-AF65-F5344CB8AC3E}">
        <p14:creationId xmlns:p14="http://schemas.microsoft.com/office/powerpoint/2010/main" val="376421957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the Carpentries</a:t>
            </a:r>
            <a:endParaRPr lang="en-US" dirty="0"/>
          </a:p>
        </p:txBody>
      </p:sp>
      <p:sp>
        <p:nvSpPr>
          <p:cNvPr id="3" name="Content Placeholder 2"/>
          <p:cNvSpPr>
            <a:spLocks noGrp="1"/>
          </p:cNvSpPr>
          <p:nvPr>
            <p:ph idx="1"/>
          </p:nvPr>
        </p:nvSpPr>
        <p:spPr/>
        <p:txBody>
          <a:bodyPr/>
          <a:lstStyle/>
          <a:p>
            <a:r>
              <a:rPr lang="en-US" dirty="0" smtClean="0">
                <a:hlinkClick r:id="rId2"/>
              </a:rPr>
              <a:t>https://carpentries.org</a:t>
            </a:r>
            <a:r>
              <a:rPr lang="en-US" dirty="0" smtClean="0"/>
              <a:t> </a:t>
            </a:r>
          </a:p>
          <a:p>
            <a:r>
              <a:rPr lang="en-US" dirty="0" smtClean="0"/>
              <a:t>Attend a workshop</a:t>
            </a:r>
          </a:p>
          <a:p>
            <a:r>
              <a:rPr lang="en-US" dirty="0" smtClean="0"/>
              <a:t>Become an instructor</a:t>
            </a:r>
          </a:p>
          <a:p>
            <a:r>
              <a:rPr lang="en-US" dirty="0" smtClean="0"/>
              <a:t>Organize workshops at your institution</a:t>
            </a:r>
          </a:p>
          <a:p>
            <a:r>
              <a:rPr lang="en-US" dirty="0" smtClean="0"/>
              <a:t>Contribute through the </a:t>
            </a:r>
            <a:r>
              <a:rPr lang="en-US" smtClean="0"/>
              <a:t>Carpentries organization.</a:t>
            </a:r>
            <a:endParaRPr lang="en-US" dirty="0"/>
          </a:p>
        </p:txBody>
      </p:sp>
    </p:spTree>
    <p:extLst>
      <p:ext uri="{BB962C8B-B14F-4D97-AF65-F5344CB8AC3E}">
        <p14:creationId xmlns:p14="http://schemas.microsoft.com/office/powerpoint/2010/main" val="37817219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a:t>
            </a:r>
            <a:r>
              <a:rPr lang="en-US" dirty="0"/>
              <a:t>OSU Carpentries</a:t>
            </a:r>
          </a:p>
        </p:txBody>
      </p:sp>
      <p:sp>
        <p:nvSpPr>
          <p:cNvPr id="3" name="Text Placeholder 2"/>
          <p:cNvSpPr>
            <a:spLocks noGrp="1"/>
          </p:cNvSpPr>
          <p:nvPr>
            <p:ph type="body" idx="1"/>
          </p:nvPr>
        </p:nvSpPr>
        <p:spPr/>
        <p:txBody>
          <a:bodyPr/>
          <a:lstStyle/>
          <a:p>
            <a:r>
              <a:rPr lang="en-US" dirty="0" smtClean="0"/>
              <a:t>Phillip </a:t>
            </a:r>
            <a:r>
              <a:rPr lang="en-US" dirty="0" err="1" smtClean="0"/>
              <a:t>Doehle</a:t>
            </a:r>
            <a:r>
              <a:rPr lang="en-US" dirty="0" smtClean="0"/>
              <a:t>, MS</a:t>
            </a:r>
          </a:p>
          <a:p>
            <a:r>
              <a:rPr lang="en-US" dirty="0" smtClean="0"/>
              <a:t>Digital Services Librarian</a:t>
            </a:r>
          </a:p>
          <a:p>
            <a:r>
              <a:rPr lang="en-US" dirty="0" smtClean="0"/>
              <a:t>Assistant Professor</a:t>
            </a:r>
            <a:endParaRPr lang="en-US" dirty="0"/>
          </a:p>
        </p:txBody>
      </p:sp>
    </p:spTree>
    <p:extLst>
      <p:ext uri="{BB962C8B-B14F-4D97-AF65-F5344CB8AC3E}">
        <p14:creationId xmlns:p14="http://schemas.microsoft.com/office/powerpoint/2010/main" val="362574132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Carpentry Comes to the OSU Library</a:t>
            </a:r>
            <a:endParaRPr lang="en-US" dirty="0"/>
          </a:p>
        </p:txBody>
      </p:sp>
      <p:sp>
        <p:nvSpPr>
          <p:cNvPr id="3" name="Content Placeholder 2"/>
          <p:cNvSpPr>
            <a:spLocks noGrp="1"/>
          </p:cNvSpPr>
          <p:nvPr>
            <p:ph idx="1"/>
          </p:nvPr>
        </p:nvSpPr>
        <p:spPr>
          <a:xfrm>
            <a:off x="3581400" y="1143000"/>
            <a:ext cx="5111750" cy="5853113"/>
          </a:xfrm>
        </p:spPr>
        <p:txBody>
          <a:bodyPr/>
          <a:lstStyle/>
          <a:p>
            <a:r>
              <a:rPr lang="en-US" sz="2800" dirty="0" smtClean="0"/>
              <a:t>May 2015—Software Carpentry comes to OSU</a:t>
            </a:r>
          </a:p>
          <a:p>
            <a:endParaRPr lang="en-US" sz="2800" dirty="0" smtClean="0"/>
          </a:p>
          <a:p>
            <a:r>
              <a:rPr lang="en-US" sz="2800" dirty="0" smtClean="0"/>
              <a:t>March 2016—First self-hosted workshop</a:t>
            </a:r>
          </a:p>
          <a:p>
            <a:endParaRPr lang="en-US" sz="2800" dirty="0" smtClean="0"/>
          </a:p>
          <a:p>
            <a:r>
              <a:rPr lang="en-US" sz="2800" dirty="0" smtClean="0"/>
              <a:t>May 2016—Second self-hosted workshop</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2808288" cy="679865"/>
          </a:xfrm>
          <a:prstGeom prst="rect">
            <a:avLst/>
          </a:prstGeom>
        </p:spPr>
      </p:pic>
    </p:spTree>
    <p:extLst>
      <p:ext uri="{BB962C8B-B14F-4D97-AF65-F5344CB8AC3E}">
        <p14:creationId xmlns:p14="http://schemas.microsoft.com/office/powerpoint/2010/main" val="38949579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Carpentry Comes to the OSU Library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381" y="1488833"/>
            <a:ext cx="2901950" cy="1114179"/>
          </a:xfrm>
        </p:spPr>
      </p:pic>
      <p:sp>
        <p:nvSpPr>
          <p:cNvPr id="6" name="Content Placeholder 2"/>
          <p:cNvSpPr txBox="1">
            <a:spLocks/>
          </p:cNvSpPr>
          <p:nvPr/>
        </p:nvSpPr>
        <p:spPr bwMode="auto">
          <a:xfrm>
            <a:off x="3581400" y="1143000"/>
            <a:ext cx="511175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panose="05000000000000000000" pitchFamily="2" charset="2"/>
              <a:buChar char="ü"/>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ü"/>
              <a:defRPr sz="2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anose="05000000000000000000" pitchFamily="2" charset="2"/>
              <a:buChar char="ü"/>
              <a:defRPr sz="24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ü"/>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ü"/>
              <a:defRPr sz="2000">
                <a:solidFill>
                  <a:schemeClr val="tx1"/>
                </a:solidFill>
                <a:latin typeface="+mn-lt"/>
              </a:defRPr>
            </a:lvl5pPr>
            <a:lvl6pPr marL="2514600" indent="-228600" algn="l" rtl="0" eaLnBrk="1" fontAlgn="base" hangingPunct="1">
              <a:spcBef>
                <a:spcPct val="20000"/>
              </a:spcBef>
              <a:spcAft>
                <a:spcPct val="0"/>
              </a:spcAft>
              <a:buClr>
                <a:srgbClr val="FF9933"/>
              </a:buClr>
              <a:buChar char="»"/>
              <a:defRPr sz="2000">
                <a:solidFill>
                  <a:schemeClr val="tx1"/>
                </a:solidFill>
                <a:latin typeface="+mn-lt"/>
              </a:defRPr>
            </a:lvl6pPr>
            <a:lvl7pPr marL="2971800" indent="-228600" algn="l" rtl="0" eaLnBrk="1" fontAlgn="base" hangingPunct="1">
              <a:spcBef>
                <a:spcPct val="20000"/>
              </a:spcBef>
              <a:spcAft>
                <a:spcPct val="0"/>
              </a:spcAft>
              <a:buClr>
                <a:srgbClr val="FF9933"/>
              </a:buClr>
              <a:buChar char="»"/>
              <a:defRPr sz="2000">
                <a:solidFill>
                  <a:schemeClr val="tx1"/>
                </a:solidFill>
                <a:latin typeface="+mn-lt"/>
              </a:defRPr>
            </a:lvl7pPr>
            <a:lvl8pPr marL="3429000" indent="-228600" algn="l" rtl="0" eaLnBrk="1" fontAlgn="base" hangingPunct="1">
              <a:spcBef>
                <a:spcPct val="20000"/>
              </a:spcBef>
              <a:spcAft>
                <a:spcPct val="0"/>
              </a:spcAft>
              <a:buClr>
                <a:srgbClr val="FF9933"/>
              </a:buClr>
              <a:buChar char="»"/>
              <a:defRPr sz="2000">
                <a:solidFill>
                  <a:schemeClr val="tx1"/>
                </a:solidFill>
                <a:latin typeface="+mn-lt"/>
              </a:defRPr>
            </a:lvl8pPr>
            <a:lvl9pPr marL="3886200" indent="-228600" algn="l" rtl="0" eaLnBrk="1" fontAlgn="base" hangingPunct="1">
              <a:spcBef>
                <a:spcPct val="20000"/>
              </a:spcBef>
              <a:spcAft>
                <a:spcPct val="0"/>
              </a:spcAft>
              <a:buClr>
                <a:srgbClr val="FF9933"/>
              </a:buClr>
              <a:buChar char="»"/>
              <a:defRPr sz="2000">
                <a:solidFill>
                  <a:schemeClr val="tx1"/>
                </a:solidFill>
                <a:latin typeface="+mn-lt"/>
              </a:defRPr>
            </a:lvl9pPr>
          </a:lstStyle>
          <a:p>
            <a:r>
              <a:rPr lang="en-US" sz="2800" kern="0" dirty="0" smtClean="0"/>
              <a:t>July 2017—Host our inaugural Data Carpentry Workshop using Python Curriculum</a:t>
            </a:r>
          </a:p>
          <a:p>
            <a:endParaRPr lang="en-US" sz="2800" kern="0" dirty="0" smtClean="0"/>
          </a:p>
          <a:p>
            <a:r>
              <a:rPr lang="en-US" sz="2800" kern="0" dirty="0" smtClean="0"/>
              <a:t>October 2017—Two-part R workshop</a:t>
            </a:r>
          </a:p>
          <a:p>
            <a:endParaRPr lang="en-US" sz="2800" kern="0" dirty="0" smtClean="0"/>
          </a:p>
          <a:p>
            <a:r>
              <a:rPr lang="en-US" sz="2800" kern="0" dirty="0" smtClean="0"/>
              <a:t>August 2018—Carpentries Inspired Workshop</a:t>
            </a:r>
            <a:endParaRPr lang="en-US" sz="2800" kern="0" dirty="0"/>
          </a:p>
        </p:txBody>
      </p:sp>
    </p:spTree>
    <p:extLst>
      <p:ext uri="{BB962C8B-B14F-4D97-AF65-F5344CB8AC3E}">
        <p14:creationId xmlns:p14="http://schemas.microsoft.com/office/powerpoint/2010/main" val="164554488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229600" cy="4267200"/>
          </a:xfrm>
        </p:spPr>
        <p:txBody>
          <a:bodyPr/>
          <a:lstStyle/>
          <a:p>
            <a:pPr marL="457200" indent="-457200">
              <a:spcAft>
                <a:spcPts val="600"/>
              </a:spcAft>
              <a:buFont typeface="+mj-lt"/>
              <a:buAutoNum type="arabicPeriod"/>
            </a:pPr>
            <a:r>
              <a:rPr lang="en-US" sz="1600" b="1" dirty="0" smtClean="0"/>
              <a:t>How The Carpentries improve data literacy</a:t>
            </a:r>
          </a:p>
          <a:p>
            <a:pPr marL="914400" lvl="1" indent="-457200">
              <a:spcAft>
                <a:spcPts val="600"/>
              </a:spcAft>
              <a:buFont typeface="+mj-lt"/>
              <a:buAutoNum type="alphaLcPeriod"/>
            </a:pPr>
            <a:r>
              <a:rPr lang="en-US" sz="1600" dirty="0" smtClean="0"/>
              <a:t>What is data literacy?</a:t>
            </a:r>
          </a:p>
          <a:p>
            <a:pPr marL="914400" lvl="1" indent="-457200">
              <a:spcAft>
                <a:spcPts val="600"/>
              </a:spcAft>
              <a:buFont typeface="+mj-lt"/>
              <a:buAutoNum type="alphaLcPeriod"/>
            </a:pPr>
            <a:r>
              <a:rPr lang="en-US" sz="1600" dirty="0" smtClean="0"/>
              <a:t>Why do students need data literacy?</a:t>
            </a:r>
            <a:endParaRPr lang="en-US" sz="1600" dirty="0"/>
          </a:p>
          <a:p>
            <a:pPr marL="914400" lvl="1" indent="-457200">
              <a:spcAft>
                <a:spcPts val="600"/>
              </a:spcAft>
              <a:buFont typeface="+mj-lt"/>
              <a:buAutoNum type="alphaLcPeriod"/>
            </a:pPr>
            <a:r>
              <a:rPr lang="en-US" sz="1600" dirty="0" smtClean="0"/>
              <a:t>Learning through The Carpentries</a:t>
            </a:r>
          </a:p>
          <a:p>
            <a:pPr marL="914400" lvl="1" indent="-457200">
              <a:spcAft>
                <a:spcPts val="600"/>
              </a:spcAft>
              <a:buFont typeface="+mj-lt"/>
              <a:buAutoNum type="alphaLcPeriod"/>
            </a:pPr>
            <a:r>
              <a:rPr lang="en-US" sz="1600" dirty="0" smtClean="0"/>
              <a:t>Exploring The Carpentries</a:t>
            </a:r>
            <a:endParaRPr lang="en-US" sz="1600" dirty="0"/>
          </a:p>
          <a:p>
            <a:pPr marL="457200" indent="-457200">
              <a:spcAft>
                <a:spcPts val="600"/>
              </a:spcAft>
              <a:buFont typeface="+mj-lt"/>
              <a:buAutoNum type="arabicPeriod"/>
            </a:pPr>
            <a:r>
              <a:rPr lang="en-US" sz="1600" b="1" dirty="0" smtClean="0"/>
              <a:t>History of </a:t>
            </a:r>
            <a:r>
              <a:rPr lang="en-US" sz="1600" b="1" dirty="0"/>
              <a:t>the OSU </a:t>
            </a:r>
            <a:r>
              <a:rPr lang="en-US" sz="1600" b="1" dirty="0" smtClean="0"/>
              <a:t>Carpentries</a:t>
            </a:r>
            <a:endParaRPr lang="en-US" sz="1600" b="1" dirty="0"/>
          </a:p>
          <a:p>
            <a:pPr marL="914400" lvl="1" indent="-457200">
              <a:spcAft>
                <a:spcPts val="600"/>
              </a:spcAft>
              <a:buFont typeface="+mj-lt"/>
              <a:buAutoNum type="alphaLcPeriod"/>
            </a:pPr>
            <a:r>
              <a:rPr lang="en-US" sz="1600" dirty="0"/>
              <a:t>HPCC Launches the Carpentries</a:t>
            </a:r>
          </a:p>
          <a:p>
            <a:pPr marL="914400" lvl="1" indent="-457200">
              <a:spcAft>
                <a:spcPts val="600"/>
              </a:spcAft>
              <a:buFont typeface="+mj-lt"/>
              <a:buAutoNum type="alphaLcPeriod"/>
            </a:pPr>
            <a:r>
              <a:rPr lang="en-US" sz="1600" dirty="0"/>
              <a:t>How Carpentries came to OSU Libraries</a:t>
            </a:r>
          </a:p>
          <a:p>
            <a:pPr marL="914400" lvl="1" indent="-457200">
              <a:spcAft>
                <a:spcPts val="600"/>
              </a:spcAft>
              <a:buFont typeface="+mj-lt"/>
              <a:buAutoNum type="alphaLcPeriod"/>
            </a:pPr>
            <a:r>
              <a:rPr lang="en-US" sz="1600" dirty="0"/>
              <a:t>Current state of Carpentries at OSU</a:t>
            </a:r>
          </a:p>
          <a:p>
            <a:pPr marL="457200" indent="-457200">
              <a:spcAft>
                <a:spcPts val="600"/>
              </a:spcAft>
              <a:buFont typeface="+mj-lt"/>
              <a:buAutoNum type="arabicPeriod"/>
            </a:pPr>
            <a:r>
              <a:rPr lang="en-US" sz="1600" b="1" dirty="0" smtClean="0"/>
              <a:t>Future growth </a:t>
            </a:r>
            <a:r>
              <a:rPr lang="en-US" sz="1600" b="1" dirty="0"/>
              <a:t>of the OSU </a:t>
            </a:r>
            <a:r>
              <a:rPr lang="en-US" sz="1600" b="1" dirty="0" smtClean="0"/>
              <a:t>Carpentries</a:t>
            </a:r>
            <a:endParaRPr lang="en-US" sz="1600" b="1" dirty="0"/>
          </a:p>
          <a:p>
            <a:pPr marL="914400" lvl="1" indent="-457200">
              <a:spcAft>
                <a:spcPts val="600"/>
              </a:spcAft>
              <a:buFont typeface="+mj-lt"/>
              <a:buAutoNum type="alphaLcPeriod"/>
            </a:pPr>
            <a:r>
              <a:rPr lang="en-US" sz="1600" dirty="0" smtClean="0"/>
              <a:t>Improving instructor recruitment</a:t>
            </a:r>
          </a:p>
          <a:p>
            <a:pPr marL="914400" lvl="1" indent="-457200">
              <a:spcAft>
                <a:spcPts val="600"/>
              </a:spcAft>
              <a:buFont typeface="+mj-lt"/>
              <a:buAutoNum type="alphaLcPeriod"/>
            </a:pPr>
            <a:r>
              <a:rPr lang="en-US" sz="1600" dirty="0" smtClean="0"/>
              <a:t>Diversifying lesson materials</a:t>
            </a:r>
          </a:p>
          <a:p>
            <a:pPr marL="914400" lvl="1" indent="-457200">
              <a:spcAft>
                <a:spcPts val="600"/>
              </a:spcAft>
              <a:buFont typeface="+mj-lt"/>
              <a:buAutoNum type="alphaLcPeriod"/>
            </a:pPr>
            <a:r>
              <a:rPr lang="en-US" sz="1600" dirty="0" smtClean="0"/>
              <a:t>Encouraging Carpentry skills beyond Carpentry workshops</a:t>
            </a:r>
            <a:endParaRPr lang="en-US" sz="2000" dirty="0"/>
          </a:p>
          <a:p>
            <a:pPr marL="457200" indent="-457200">
              <a:spcAft>
                <a:spcPts val="600"/>
              </a:spcAft>
              <a:buFont typeface="+mj-lt"/>
              <a:buAutoNum type="arabicPeriod"/>
            </a:pPr>
            <a:r>
              <a:rPr lang="en-US" sz="1600" b="1" dirty="0" smtClean="0"/>
              <a:t>Summary</a:t>
            </a:r>
            <a:endParaRPr lang="en-US" sz="1600" b="1" dirty="0"/>
          </a:p>
        </p:txBody>
      </p:sp>
    </p:spTree>
    <p:extLst>
      <p:ext uri="{BB962C8B-B14F-4D97-AF65-F5344CB8AC3E}">
        <p14:creationId xmlns:p14="http://schemas.microsoft.com/office/powerpoint/2010/main" val="173364063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OSU Libraries’ Participation Since 2015</a:t>
            </a:r>
            <a:endParaRPr lang="en-US" dirty="0"/>
          </a:p>
        </p:txBody>
      </p:sp>
      <p:sp>
        <p:nvSpPr>
          <p:cNvPr id="3" name="Content Placeholder 2"/>
          <p:cNvSpPr>
            <a:spLocks noGrp="1"/>
          </p:cNvSpPr>
          <p:nvPr>
            <p:ph idx="1"/>
          </p:nvPr>
        </p:nvSpPr>
        <p:spPr>
          <a:xfrm>
            <a:off x="3465513" y="990600"/>
            <a:ext cx="5111750" cy="4419600"/>
          </a:xfrm>
        </p:spPr>
        <p:txBody>
          <a:bodyPr/>
          <a:lstStyle/>
          <a:p>
            <a:r>
              <a:rPr lang="en-US" sz="2800" dirty="0" smtClean="0"/>
              <a:t>OSU has </a:t>
            </a:r>
            <a:r>
              <a:rPr lang="en-US" sz="2800" dirty="0" smtClean="0"/>
              <a:t>hosted </a:t>
            </a:r>
            <a:r>
              <a:rPr lang="en-US" sz="2800" dirty="0" smtClean="0"/>
              <a:t>23 workshops (24</a:t>
            </a:r>
            <a:r>
              <a:rPr lang="en-US" sz="2800" baseline="30000" dirty="0" smtClean="0"/>
              <a:t>th</a:t>
            </a:r>
            <a:r>
              <a:rPr lang="en-US" sz="2800" dirty="0" smtClean="0"/>
              <a:t> is happening today)</a:t>
            </a:r>
          </a:p>
          <a:p>
            <a:pPr marL="0" indent="0">
              <a:buNone/>
            </a:pPr>
            <a:endParaRPr lang="en-US" sz="2800" dirty="0"/>
          </a:p>
          <a:p>
            <a:r>
              <a:rPr lang="en-US" sz="2800" dirty="0" smtClean="0"/>
              <a:t>Run in multiple formats to accommodate demand</a:t>
            </a:r>
          </a:p>
          <a:p>
            <a:endParaRPr lang="en-US" sz="2800" dirty="0"/>
          </a:p>
          <a:p>
            <a:r>
              <a:rPr lang="en-US" sz="2800" dirty="0" smtClean="0"/>
              <a:t>5</a:t>
            </a:r>
            <a:r>
              <a:rPr lang="en-US" sz="2800" baseline="30000" dirty="0" smtClean="0"/>
              <a:t>th</a:t>
            </a:r>
            <a:r>
              <a:rPr lang="en-US" sz="2800" dirty="0" smtClean="0"/>
              <a:t>-year anniversary</a:t>
            </a:r>
            <a:endParaRPr lang="en-US" sz="2800" dirty="0"/>
          </a:p>
        </p:txBody>
      </p:sp>
      <p:sp>
        <p:nvSpPr>
          <p:cNvPr id="4" name="Text Placeholder 3"/>
          <p:cNvSpPr>
            <a:spLocks noGrp="1"/>
          </p:cNvSpPr>
          <p:nvPr>
            <p:ph type="body" sz="half" idx="2"/>
          </p:nvPr>
        </p:nvSpPr>
        <p:spPr/>
        <p:txBody>
          <a:bodyPr/>
          <a:lstStyle/>
          <a:p>
            <a:r>
              <a:rPr lang="en-US" dirty="0" smtClean="0"/>
              <a:t>How has it gone?</a:t>
            </a:r>
            <a:endParaRPr lang="en-US" dirty="0"/>
          </a:p>
        </p:txBody>
      </p:sp>
    </p:spTree>
    <p:extLst>
      <p:ext uri="{BB962C8B-B14F-4D97-AF65-F5344CB8AC3E}">
        <p14:creationId xmlns:p14="http://schemas.microsoft.com/office/powerpoint/2010/main" val="260218252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Carpentries was a Natural Fit at OSU Libraries</a:t>
            </a:r>
            <a:endParaRPr lang="en-US" dirty="0"/>
          </a:p>
        </p:txBody>
      </p:sp>
      <p:sp>
        <p:nvSpPr>
          <p:cNvPr id="3" name="Content Placeholder 2"/>
          <p:cNvSpPr>
            <a:spLocks noGrp="1"/>
          </p:cNvSpPr>
          <p:nvPr>
            <p:ph idx="1"/>
          </p:nvPr>
        </p:nvSpPr>
        <p:spPr>
          <a:xfrm>
            <a:off x="3581400" y="533400"/>
            <a:ext cx="5111750" cy="5853113"/>
          </a:xfrm>
        </p:spPr>
        <p:txBody>
          <a:bodyPr/>
          <a:lstStyle/>
          <a:p>
            <a:r>
              <a:rPr lang="en-US" sz="2800" dirty="0" smtClean="0"/>
              <a:t>The library has provided facilities</a:t>
            </a:r>
          </a:p>
          <a:p>
            <a:endParaRPr lang="en-US" sz="2800" dirty="0"/>
          </a:p>
          <a:p>
            <a:r>
              <a:rPr lang="en-US" sz="2800" dirty="0" smtClean="0"/>
              <a:t>Enthusiastic response from library staff and strong support from administration was vital</a:t>
            </a:r>
          </a:p>
          <a:p>
            <a:endParaRPr lang="en-US" sz="2800" dirty="0"/>
          </a:p>
          <a:p>
            <a:r>
              <a:rPr lang="en-US" sz="2800" dirty="0" smtClean="0"/>
              <a:t>The library acted as a central hub</a:t>
            </a:r>
          </a:p>
          <a:p>
            <a:endParaRPr lang="en-US" dirty="0"/>
          </a:p>
          <a:p>
            <a:endParaRPr lang="en-US" dirty="0"/>
          </a:p>
        </p:txBody>
      </p:sp>
      <p:sp>
        <p:nvSpPr>
          <p:cNvPr id="4" name="Text Placeholder 3"/>
          <p:cNvSpPr>
            <a:spLocks noGrp="1"/>
          </p:cNvSpPr>
          <p:nvPr>
            <p:ph type="body" sz="half" idx="2"/>
          </p:nvPr>
        </p:nvSpPr>
        <p:spPr/>
        <p:txBody>
          <a:bodyPr/>
          <a:lstStyle/>
          <a:p>
            <a:r>
              <a:rPr lang="en-US" dirty="0" smtClean="0"/>
              <a:t>OSU Library’s involvement with the Carpentries</a:t>
            </a:r>
            <a:endParaRPr lang="en-US" dirty="0"/>
          </a:p>
        </p:txBody>
      </p:sp>
    </p:spTree>
    <p:extLst>
      <p:ext uri="{BB962C8B-B14F-4D97-AF65-F5344CB8AC3E}">
        <p14:creationId xmlns:p14="http://schemas.microsoft.com/office/powerpoint/2010/main" val="415594131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66800" y="381000"/>
            <a:ext cx="6968001" cy="5481585"/>
          </a:xfrm>
          <a:prstGeom prst="rect">
            <a:avLst/>
          </a:prstGeom>
        </p:spPr>
      </p:pic>
    </p:spTree>
    <p:extLst>
      <p:ext uri="{BB962C8B-B14F-4D97-AF65-F5344CB8AC3E}">
        <p14:creationId xmlns:p14="http://schemas.microsoft.com/office/powerpoint/2010/main" val="233392803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838200"/>
            <a:ext cx="6729426" cy="4044815"/>
          </a:xfrm>
          <a:prstGeom prst="rect">
            <a:avLst/>
          </a:prstGeom>
        </p:spPr>
      </p:pic>
    </p:spTree>
    <p:extLst>
      <p:ext uri="{BB962C8B-B14F-4D97-AF65-F5344CB8AC3E}">
        <p14:creationId xmlns:p14="http://schemas.microsoft.com/office/powerpoint/2010/main" val="331367724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Institutions</a:t>
            </a:r>
            <a:endParaRPr lang="en-US" dirty="0"/>
          </a:p>
        </p:txBody>
      </p:sp>
      <p:sp>
        <p:nvSpPr>
          <p:cNvPr id="3" name="Content Placeholder 2"/>
          <p:cNvSpPr>
            <a:spLocks noGrp="1"/>
          </p:cNvSpPr>
          <p:nvPr>
            <p:ph sz="half" idx="1"/>
          </p:nvPr>
        </p:nvSpPr>
        <p:spPr>
          <a:xfrm>
            <a:off x="492369" y="1600200"/>
            <a:ext cx="4038600" cy="3962400"/>
          </a:xfrm>
        </p:spPr>
        <p:txBody>
          <a:bodyPr/>
          <a:lstStyle/>
          <a:p>
            <a:r>
              <a:rPr lang="en-US" sz="2000" dirty="0"/>
              <a:t>University of Central Oklahoma</a:t>
            </a:r>
          </a:p>
          <a:p>
            <a:r>
              <a:rPr lang="en-US" sz="2000" dirty="0"/>
              <a:t>Military</a:t>
            </a:r>
          </a:p>
          <a:p>
            <a:r>
              <a:rPr lang="en-US" sz="2000" dirty="0"/>
              <a:t>Kansas State University</a:t>
            </a:r>
          </a:p>
          <a:p>
            <a:r>
              <a:rPr lang="en-US" sz="2000" dirty="0"/>
              <a:t>Langston University</a:t>
            </a:r>
          </a:p>
          <a:p>
            <a:r>
              <a:rPr lang="en-US" sz="2000" dirty="0"/>
              <a:t>Southwestern Oklahoma State University</a:t>
            </a:r>
          </a:p>
          <a:p>
            <a:r>
              <a:rPr lang="en-US" sz="2000" dirty="0"/>
              <a:t>University of Oklahoma</a:t>
            </a:r>
          </a:p>
          <a:p>
            <a:r>
              <a:rPr lang="en-US" sz="2000" dirty="0"/>
              <a:t>Laureate Institute for Brain Research</a:t>
            </a:r>
          </a:p>
          <a:p>
            <a:r>
              <a:rPr lang="en-US" sz="2000" dirty="0"/>
              <a:t>University of Tulsa</a:t>
            </a:r>
          </a:p>
          <a:p>
            <a:endParaRPr lang="en-US" dirty="0"/>
          </a:p>
        </p:txBody>
      </p:sp>
      <p:sp>
        <p:nvSpPr>
          <p:cNvPr id="4" name="Content Placeholder 3"/>
          <p:cNvSpPr>
            <a:spLocks noGrp="1"/>
          </p:cNvSpPr>
          <p:nvPr>
            <p:ph sz="half" idx="2"/>
          </p:nvPr>
        </p:nvSpPr>
        <p:spPr>
          <a:xfrm>
            <a:off x="4648200" y="1447800"/>
            <a:ext cx="4038600" cy="3962400"/>
          </a:xfrm>
        </p:spPr>
        <p:txBody>
          <a:bodyPr/>
          <a:lstStyle/>
          <a:p>
            <a:r>
              <a:rPr lang="en-US" sz="2000" dirty="0" smtClean="0"/>
              <a:t>Florida International University</a:t>
            </a:r>
          </a:p>
          <a:p>
            <a:r>
              <a:rPr lang="en-US" sz="2000" dirty="0" smtClean="0"/>
              <a:t>Great Plains Network</a:t>
            </a:r>
          </a:p>
          <a:p>
            <a:r>
              <a:rPr lang="en-US" sz="2000" dirty="0" smtClean="0"/>
              <a:t>Kansas City University of Medicine and Biosciences</a:t>
            </a:r>
          </a:p>
          <a:p>
            <a:r>
              <a:rPr lang="en-US" sz="2000" dirty="0" smtClean="0"/>
              <a:t>Noble Research Center</a:t>
            </a:r>
          </a:p>
          <a:p>
            <a:r>
              <a:rPr lang="en-US" sz="2000" dirty="0" smtClean="0"/>
              <a:t>Oklahoma Baptist University</a:t>
            </a:r>
          </a:p>
          <a:p>
            <a:r>
              <a:rPr lang="en-US" sz="2000" dirty="0" smtClean="0"/>
              <a:t>Oklahoma Department of Career Teach</a:t>
            </a:r>
          </a:p>
          <a:p>
            <a:r>
              <a:rPr lang="en-US" sz="2000" dirty="0" smtClean="0"/>
              <a:t>Rogers State University</a:t>
            </a:r>
          </a:p>
          <a:p>
            <a:r>
              <a:rPr lang="en-US" sz="2000" dirty="0" smtClean="0"/>
              <a:t>The Land Institute</a:t>
            </a:r>
          </a:p>
          <a:p>
            <a:r>
              <a:rPr lang="en-US" sz="2000" dirty="0" smtClean="0"/>
              <a:t>University of Arkansas</a:t>
            </a:r>
            <a:endParaRPr lang="en-US" sz="2000" dirty="0"/>
          </a:p>
        </p:txBody>
      </p:sp>
    </p:spTree>
    <p:extLst>
      <p:ext uri="{BB962C8B-B14F-4D97-AF65-F5344CB8AC3E}">
        <p14:creationId xmlns:p14="http://schemas.microsoft.com/office/powerpoint/2010/main" val="313368660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Institutions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15" y="1447800"/>
            <a:ext cx="8229600" cy="4388376"/>
          </a:xfrm>
          <a:prstGeom prst="rect">
            <a:avLst/>
          </a:prstGeom>
        </p:spPr>
      </p:pic>
    </p:spTree>
    <p:extLst>
      <p:ext uri="{BB962C8B-B14F-4D97-AF65-F5344CB8AC3E}">
        <p14:creationId xmlns:p14="http://schemas.microsoft.com/office/powerpoint/2010/main" val="69764649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Growth of the </a:t>
            </a:r>
            <a:r>
              <a:rPr lang="en-US" dirty="0"/>
              <a:t>OSU Carpentries</a:t>
            </a:r>
          </a:p>
        </p:txBody>
      </p:sp>
      <p:sp>
        <p:nvSpPr>
          <p:cNvPr id="3" name="Text Placeholder 2"/>
          <p:cNvSpPr>
            <a:spLocks noGrp="1"/>
          </p:cNvSpPr>
          <p:nvPr>
            <p:ph type="body" idx="1"/>
          </p:nvPr>
        </p:nvSpPr>
        <p:spPr/>
        <p:txBody>
          <a:bodyPr/>
          <a:lstStyle/>
          <a:p>
            <a:r>
              <a:rPr lang="en-US" dirty="0" smtClean="0"/>
              <a:t>Madison </a:t>
            </a:r>
            <a:r>
              <a:rPr lang="en-US" dirty="0" err="1" smtClean="0"/>
              <a:t>Chartier</a:t>
            </a:r>
            <a:r>
              <a:rPr lang="en-US" dirty="0" smtClean="0"/>
              <a:t>, MLS</a:t>
            </a:r>
          </a:p>
          <a:p>
            <a:r>
              <a:rPr lang="en-US" dirty="0" smtClean="0"/>
              <a:t>Metadata Librarian</a:t>
            </a:r>
          </a:p>
          <a:p>
            <a:r>
              <a:rPr lang="en-US" dirty="0" smtClean="0"/>
              <a:t>Assistant Professor</a:t>
            </a:r>
            <a:endParaRPr lang="en-US" dirty="0"/>
          </a:p>
        </p:txBody>
      </p:sp>
    </p:spTree>
    <p:extLst>
      <p:ext uri="{BB962C8B-B14F-4D97-AF65-F5344CB8AC3E}">
        <p14:creationId xmlns:p14="http://schemas.microsoft.com/office/powerpoint/2010/main" val="340663231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Growing OSU Carpentries</a:t>
            </a:r>
            <a:endParaRPr lang="en-US" dirty="0"/>
          </a:p>
        </p:txBody>
      </p:sp>
      <p:sp>
        <p:nvSpPr>
          <p:cNvPr id="3" name="Text Placeholder 2"/>
          <p:cNvSpPr>
            <a:spLocks noGrp="1"/>
          </p:cNvSpPr>
          <p:nvPr>
            <p:ph type="body" idx="1"/>
          </p:nvPr>
        </p:nvSpPr>
        <p:spPr>
          <a:xfrm>
            <a:off x="457200" y="1435894"/>
            <a:ext cx="4040188" cy="446087"/>
          </a:xfrm>
        </p:spPr>
        <p:txBody>
          <a:bodyPr/>
          <a:lstStyle/>
          <a:p>
            <a:r>
              <a:rPr lang="en-US" dirty="0" smtClean="0"/>
              <a:t>Successes</a:t>
            </a:r>
            <a:endParaRPr lang="en-US" dirty="0"/>
          </a:p>
        </p:txBody>
      </p:sp>
      <p:sp>
        <p:nvSpPr>
          <p:cNvPr id="4" name="Content Placeholder 3"/>
          <p:cNvSpPr>
            <a:spLocks noGrp="1"/>
          </p:cNvSpPr>
          <p:nvPr>
            <p:ph sz="half" idx="2"/>
          </p:nvPr>
        </p:nvSpPr>
        <p:spPr>
          <a:xfrm>
            <a:off x="457200" y="2066529"/>
            <a:ext cx="4040188" cy="3191272"/>
          </a:xfrm>
        </p:spPr>
        <p:txBody>
          <a:bodyPr/>
          <a:lstStyle/>
          <a:p>
            <a:pPr>
              <a:lnSpc>
                <a:spcPct val="150000"/>
              </a:lnSpc>
            </a:pPr>
            <a:r>
              <a:rPr lang="en-US" sz="2000" dirty="0" smtClean="0"/>
              <a:t>Library’s support</a:t>
            </a:r>
          </a:p>
          <a:p>
            <a:pPr>
              <a:lnSpc>
                <a:spcPct val="150000"/>
              </a:lnSpc>
            </a:pPr>
            <a:r>
              <a:rPr lang="en-US" sz="2000" dirty="0" smtClean="0"/>
              <a:t>Established administrative team</a:t>
            </a:r>
          </a:p>
          <a:p>
            <a:pPr>
              <a:lnSpc>
                <a:spcPct val="150000"/>
              </a:lnSpc>
            </a:pPr>
            <a:r>
              <a:rPr lang="en-US" sz="2000" dirty="0" smtClean="0"/>
              <a:t>Active volunteers</a:t>
            </a:r>
          </a:p>
          <a:p>
            <a:pPr>
              <a:lnSpc>
                <a:spcPct val="150000"/>
              </a:lnSpc>
            </a:pPr>
            <a:r>
              <a:rPr lang="en-US" sz="2000" dirty="0" smtClean="0"/>
              <a:t>Regular workshop schedule</a:t>
            </a:r>
          </a:p>
          <a:p>
            <a:pPr lvl="1">
              <a:lnSpc>
                <a:spcPct val="150000"/>
              </a:lnSpc>
            </a:pPr>
            <a:r>
              <a:rPr lang="en-US" sz="1600" dirty="0" smtClean="0"/>
              <a:t>Monthly workshops</a:t>
            </a:r>
          </a:p>
          <a:p>
            <a:pPr lvl="1">
              <a:lnSpc>
                <a:spcPct val="150000"/>
              </a:lnSpc>
            </a:pPr>
            <a:r>
              <a:rPr lang="en-US" sz="1600" dirty="0" smtClean="0"/>
              <a:t>Data &amp; Software Carpentries</a:t>
            </a:r>
          </a:p>
        </p:txBody>
      </p:sp>
      <p:sp>
        <p:nvSpPr>
          <p:cNvPr id="5" name="Text Placeholder 4"/>
          <p:cNvSpPr>
            <a:spLocks noGrp="1"/>
          </p:cNvSpPr>
          <p:nvPr>
            <p:ph type="body" sz="quarter" idx="3"/>
          </p:nvPr>
        </p:nvSpPr>
        <p:spPr>
          <a:xfrm>
            <a:off x="4645024" y="1435894"/>
            <a:ext cx="4041775" cy="446087"/>
          </a:xfrm>
        </p:spPr>
        <p:txBody>
          <a:bodyPr/>
          <a:lstStyle/>
          <a:p>
            <a:r>
              <a:rPr lang="en-US" dirty="0" smtClean="0"/>
              <a:t>Improvements</a:t>
            </a:r>
            <a:endParaRPr lang="en-US" dirty="0"/>
          </a:p>
        </p:txBody>
      </p:sp>
      <p:sp>
        <p:nvSpPr>
          <p:cNvPr id="6" name="Content Placeholder 5"/>
          <p:cNvSpPr>
            <a:spLocks noGrp="1"/>
          </p:cNvSpPr>
          <p:nvPr>
            <p:ph sz="quarter" idx="4"/>
          </p:nvPr>
        </p:nvSpPr>
        <p:spPr>
          <a:xfrm>
            <a:off x="4645023" y="2063468"/>
            <a:ext cx="4041775" cy="3194331"/>
          </a:xfrm>
        </p:spPr>
        <p:txBody>
          <a:bodyPr/>
          <a:lstStyle/>
          <a:p>
            <a:pPr>
              <a:lnSpc>
                <a:spcPct val="150000"/>
              </a:lnSpc>
            </a:pPr>
            <a:r>
              <a:rPr lang="en-US" sz="2000" dirty="0" smtClean="0"/>
              <a:t>Instructors</a:t>
            </a:r>
            <a:endParaRPr lang="en-US" sz="1600" dirty="0"/>
          </a:p>
          <a:p>
            <a:pPr lvl="1">
              <a:lnSpc>
                <a:spcPct val="150000"/>
              </a:lnSpc>
            </a:pPr>
            <a:r>
              <a:rPr lang="en-US" sz="1600" dirty="0"/>
              <a:t>See more instructors </a:t>
            </a:r>
            <a:r>
              <a:rPr lang="en-US" sz="1600" dirty="0" smtClean="0"/>
              <a:t>certified</a:t>
            </a:r>
          </a:p>
          <a:p>
            <a:pPr lvl="1">
              <a:lnSpc>
                <a:spcPct val="150000"/>
              </a:lnSpc>
            </a:pPr>
            <a:r>
              <a:rPr lang="en-US" sz="1600" dirty="0" smtClean="0"/>
              <a:t>Increase available instructors</a:t>
            </a:r>
          </a:p>
          <a:p>
            <a:pPr>
              <a:lnSpc>
                <a:spcPct val="150000"/>
              </a:lnSpc>
            </a:pPr>
            <a:r>
              <a:rPr lang="en-US" sz="2000" dirty="0" smtClean="0"/>
              <a:t>Campus-wide impact</a:t>
            </a:r>
          </a:p>
          <a:p>
            <a:pPr lvl="1">
              <a:lnSpc>
                <a:spcPct val="150000"/>
              </a:lnSpc>
            </a:pPr>
            <a:r>
              <a:rPr lang="en-US" sz="1600" dirty="0" smtClean="0"/>
              <a:t>Draw more participants from across the university</a:t>
            </a:r>
          </a:p>
          <a:p>
            <a:pPr lvl="1">
              <a:lnSpc>
                <a:spcPct val="150000"/>
              </a:lnSpc>
            </a:pPr>
            <a:r>
              <a:rPr lang="en-US" sz="1600" dirty="0" smtClean="0"/>
              <a:t>Use lesson plans to more disciplines</a:t>
            </a:r>
            <a:endParaRPr lang="en-US" sz="1600" dirty="0"/>
          </a:p>
        </p:txBody>
      </p:sp>
      <p:sp>
        <p:nvSpPr>
          <p:cNvPr id="7" name="TextBox 6"/>
          <p:cNvSpPr txBox="1"/>
          <p:nvPr/>
        </p:nvSpPr>
        <p:spPr>
          <a:xfrm>
            <a:off x="457200" y="5638800"/>
            <a:ext cx="7086600" cy="830997"/>
          </a:xfrm>
          <a:prstGeom prst="rect">
            <a:avLst/>
          </a:prstGeom>
          <a:noFill/>
        </p:spPr>
        <p:txBody>
          <a:bodyPr wrap="square" rtlCol="0">
            <a:spAutoFit/>
          </a:bodyPr>
          <a:lstStyle/>
          <a:p>
            <a:r>
              <a:rPr lang="en-US" b="1" dirty="0" smtClean="0"/>
              <a:t>How </a:t>
            </a:r>
            <a:r>
              <a:rPr lang="en-US" b="1" dirty="0"/>
              <a:t>d</a:t>
            </a:r>
            <a:r>
              <a:rPr lang="en-US" b="1" dirty="0" smtClean="0"/>
              <a:t>o we </a:t>
            </a:r>
            <a:r>
              <a:rPr lang="en-US" b="1" u="sng" dirty="0" smtClean="0"/>
              <a:t>sustain</a:t>
            </a:r>
            <a:r>
              <a:rPr lang="en-US" b="1" dirty="0" smtClean="0"/>
              <a:t> what we’ve built?</a:t>
            </a:r>
          </a:p>
          <a:p>
            <a:r>
              <a:rPr lang="en-US" b="1" dirty="0" smtClean="0"/>
              <a:t>How do we </a:t>
            </a:r>
            <a:r>
              <a:rPr lang="en-US" b="1" u="sng" dirty="0" smtClean="0"/>
              <a:t>enhance</a:t>
            </a:r>
            <a:r>
              <a:rPr lang="en-US" b="1" dirty="0" smtClean="0"/>
              <a:t> what we’ve built?</a:t>
            </a:r>
            <a:endParaRPr lang="en-US" b="1" dirty="0"/>
          </a:p>
        </p:txBody>
      </p:sp>
    </p:spTree>
    <p:extLst>
      <p:ext uri="{BB962C8B-B14F-4D97-AF65-F5344CB8AC3E}">
        <p14:creationId xmlns:p14="http://schemas.microsoft.com/office/powerpoint/2010/main" val="31699403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lstStyle/>
          <a:p>
            <a:r>
              <a:rPr lang="en-US" dirty="0" smtClean="0"/>
              <a:t>The Bedrock of</a:t>
            </a:r>
            <a:br>
              <a:rPr lang="en-US" dirty="0" smtClean="0"/>
            </a:br>
            <a:r>
              <a:rPr lang="en-US" dirty="0" smtClean="0"/>
              <a:t>OSU </a:t>
            </a:r>
            <a:r>
              <a:rPr lang="en-US" dirty="0"/>
              <a:t>Carpentries</a:t>
            </a:r>
          </a:p>
        </p:txBody>
      </p:sp>
      <p:sp>
        <p:nvSpPr>
          <p:cNvPr id="3" name="Content Placeholder 2"/>
          <p:cNvSpPr>
            <a:spLocks noGrp="1"/>
          </p:cNvSpPr>
          <p:nvPr>
            <p:ph idx="1"/>
          </p:nvPr>
        </p:nvSpPr>
        <p:spPr>
          <a:xfrm>
            <a:off x="457200" y="1524000"/>
            <a:ext cx="8229600" cy="3733800"/>
          </a:xfrm>
        </p:spPr>
        <p:txBody>
          <a:bodyPr/>
          <a:lstStyle/>
          <a:p>
            <a:pPr marL="457200" indent="-457200">
              <a:lnSpc>
                <a:spcPct val="150000"/>
              </a:lnSpc>
              <a:buFont typeface="+mj-lt"/>
              <a:buAutoNum type="arabicPeriod"/>
            </a:pPr>
            <a:r>
              <a:rPr lang="en-US" sz="2000" b="1" dirty="0"/>
              <a:t>Solid lesson plans</a:t>
            </a:r>
          </a:p>
          <a:p>
            <a:pPr lvl="1">
              <a:lnSpc>
                <a:spcPct val="150000"/>
              </a:lnSpc>
            </a:pPr>
            <a:r>
              <a:rPr lang="en-US" sz="2000" dirty="0" smtClean="0"/>
              <a:t>Live-coding </a:t>
            </a:r>
            <a:r>
              <a:rPr lang="en-US" sz="2000" dirty="0"/>
              <a:t>examples</a:t>
            </a:r>
          </a:p>
          <a:p>
            <a:pPr lvl="1">
              <a:lnSpc>
                <a:spcPct val="150000"/>
              </a:lnSpc>
            </a:pPr>
            <a:r>
              <a:rPr lang="en-US" sz="2000" dirty="0"/>
              <a:t>Real-life </a:t>
            </a:r>
            <a:r>
              <a:rPr lang="en-US" sz="2000" dirty="0" smtClean="0"/>
              <a:t>datasets</a:t>
            </a:r>
          </a:p>
          <a:p>
            <a:pPr lvl="1">
              <a:lnSpc>
                <a:spcPct val="150000"/>
              </a:lnSpc>
            </a:pPr>
            <a:r>
              <a:rPr lang="en-US" sz="2000" dirty="0" smtClean="0"/>
              <a:t>Demonstrable application to </a:t>
            </a:r>
            <a:r>
              <a:rPr lang="en-US" sz="2000" i="1" u="sng" dirty="0"/>
              <a:t>multiple </a:t>
            </a:r>
            <a:r>
              <a:rPr lang="en-US" sz="2000" i="1" u="sng" dirty="0" smtClean="0"/>
              <a:t>disciplines</a:t>
            </a:r>
            <a:endParaRPr lang="en-US" sz="2000" b="1" i="1" u="sng" dirty="0" smtClean="0"/>
          </a:p>
          <a:p>
            <a:pPr marL="457200" indent="-457200">
              <a:lnSpc>
                <a:spcPct val="150000"/>
              </a:lnSpc>
              <a:buFont typeface="+mj-lt"/>
              <a:buAutoNum type="arabicPeriod"/>
            </a:pPr>
            <a:r>
              <a:rPr lang="en-US" sz="2000" b="1" i="1" u="sng" dirty="0" smtClean="0"/>
              <a:t>Active </a:t>
            </a:r>
            <a:r>
              <a:rPr lang="en-US" sz="2000" b="1" i="1" u="sng" dirty="0"/>
              <a:t>instructor team</a:t>
            </a:r>
          </a:p>
          <a:p>
            <a:pPr lvl="1">
              <a:lnSpc>
                <a:spcPct val="150000"/>
              </a:lnSpc>
            </a:pPr>
            <a:r>
              <a:rPr lang="en-US" sz="2000" dirty="0"/>
              <a:t>Lead workshops</a:t>
            </a:r>
          </a:p>
          <a:p>
            <a:pPr lvl="1">
              <a:lnSpc>
                <a:spcPct val="150000"/>
              </a:lnSpc>
            </a:pPr>
            <a:r>
              <a:rPr lang="en-US" sz="2000" dirty="0"/>
              <a:t>Review and maintain lesson materials</a:t>
            </a:r>
          </a:p>
          <a:p>
            <a:pPr lvl="1">
              <a:lnSpc>
                <a:spcPct val="150000"/>
              </a:lnSpc>
            </a:pPr>
            <a:r>
              <a:rPr lang="en-US" sz="2000" i="1" u="sng" dirty="0" smtClean="0"/>
              <a:t>Regularly recruit and train new instructors</a:t>
            </a:r>
            <a:endParaRPr lang="en-US" sz="2000" b="1" i="1" u="sng" dirty="0" smtClean="0"/>
          </a:p>
        </p:txBody>
      </p:sp>
      <p:sp>
        <p:nvSpPr>
          <p:cNvPr id="4" name="TextBox 3"/>
          <p:cNvSpPr txBox="1"/>
          <p:nvPr/>
        </p:nvSpPr>
        <p:spPr>
          <a:xfrm>
            <a:off x="457200" y="5791200"/>
            <a:ext cx="6858000" cy="830997"/>
          </a:xfrm>
          <a:prstGeom prst="rect">
            <a:avLst/>
          </a:prstGeom>
          <a:noFill/>
        </p:spPr>
        <p:txBody>
          <a:bodyPr wrap="square" rtlCol="0">
            <a:spAutoFit/>
          </a:bodyPr>
          <a:lstStyle/>
          <a:p>
            <a:r>
              <a:rPr lang="en-US" b="1" dirty="0" smtClean="0"/>
              <a:t>Fresh, diverse perspectives bring new insights and lesson updates.</a:t>
            </a:r>
            <a:endParaRPr lang="en-US" b="1" dirty="0"/>
          </a:p>
        </p:txBody>
      </p:sp>
    </p:spTree>
    <p:extLst>
      <p:ext uri="{BB962C8B-B14F-4D97-AF65-F5344CB8AC3E}">
        <p14:creationId xmlns:p14="http://schemas.microsoft.com/office/powerpoint/2010/main" val="103466358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299"/>
            <a:ext cx="8229600" cy="1012767"/>
          </a:xfrm>
        </p:spPr>
        <p:txBody>
          <a:bodyPr/>
          <a:lstStyle/>
          <a:p>
            <a:r>
              <a:rPr lang="en-US" dirty="0" smtClean="0"/>
              <a:t>Our Future Goals</a:t>
            </a:r>
            <a:endParaRPr lang="en-US" dirty="0"/>
          </a:p>
        </p:txBody>
      </p:sp>
      <p:sp>
        <p:nvSpPr>
          <p:cNvPr id="3" name="Content Placeholder 2"/>
          <p:cNvSpPr>
            <a:spLocks noGrp="1"/>
          </p:cNvSpPr>
          <p:nvPr>
            <p:ph sz="half" idx="1"/>
          </p:nvPr>
        </p:nvSpPr>
        <p:spPr>
          <a:xfrm>
            <a:off x="457200" y="1371600"/>
            <a:ext cx="4038600" cy="2971800"/>
          </a:xfrm>
        </p:spPr>
        <p:txBody>
          <a:bodyPr/>
          <a:lstStyle/>
          <a:p>
            <a:pPr marL="0" indent="0">
              <a:lnSpc>
                <a:spcPct val="150000"/>
              </a:lnSpc>
              <a:buNone/>
            </a:pPr>
            <a:r>
              <a:rPr lang="en-US" sz="2000" b="1" dirty="0" smtClean="0"/>
              <a:t>1) </a:t>
            </a:r>
            <a:r>
              <a:rPr lang="en-US" sz="2000" b="1" u="sng" dirty="0" smtClean="0"/>
              <a:t>Improve instructor recruitment</a:t>
            </a:r>
          </a:p>
          <a:p>
            <a:pPr lvl="1">
              <a:lnSpc>
                <a:spcPct val="150000"/>
              </a:lnSpc>
            </a:pPr>
            <a:r>
              <a:rPr lang="en-US" sz="1600" dirty="0" smtClean="0"/>
              <a:t>Help more volunteers complete training</a:t>
            </a:r>
          </a:p>
          <a:p>
            <a:pPr lvl="1">
              <a:lnSpc>
                <a:spcPct val="150000"/>
              </a:lnSpc>
            </a:pPr>
            <a:r>
              <a:rPr lang="en-US" sz="1600" dirty="0" smtClean="0"/>
              <a:t>See new instructors lead more workshops</a:t>
            </a:r>
          </a:p>
          <a:p>
            <a:pPr lvl="1">
              <a:lnSpc>
                <a:spcPct val="150000"/>
              </a:lnSpc>
            </a:pPr>
            <a:r>
              <a:rPr lang="en-US" sz="1600" dirty="0" smtClean="0"/>
              <a:t>Increase engagement</a:t>
            </a:r>
            <a:endParaRPr lang="en-US" sz="1600" dirty="0"/>
          </a:p>
        </p:txBody>
      </p:sp>
      <p:sp>
        <p:nvSpPr>
          <p:cNvPr id="4" name="Content Placeholder 3"/>
          <p:cNvSpPr>
            <a:spLocks noGrp="1"/>
          </p:cNvSpPr>
          <p:nvPr>
            <p:ph sz="half" idx="2"/>
          </p:nvPr>
        </p:nvSpPr>
        <p:spPr>
          <a:xfrm>
            <a:off x="4648200" y="1371600"/>
            <a:ext cx="4038600" cy="3048000"/>
          </a:xfrm>
        </p:spPr>
        <p:txBody>
          <a:bodyPr/>
          <a:lstStyle/>
          <a:p>
            <a:pPr marL="0" indent="0">
              <a:lnSpc>
                <a:spcPct val="150000"/>
              </a:lnSpc>
              <a:buNone/>
            </a:pPr>
            <a:r>
              <a:rPr lang="en-US" sz="2000" b="1" dirty="0" smtClean="0"/>
              <a:t>2) </a:t>
            </a:r>
            <a:r>
              <a:rPr lang="en-US" sz="2000" b="1" u="sng" dirty="0" smtClean="0"/>
              <a:t>Diversify lesson material</a:t>
            </a:r>
          </a:p>
          <a:p>
            <a:pPr lvl="1">
              <a:lnSpc>
                <a:spcPct val="150000"/>
              </a:lnSpc>
            </a:pPr>
            <a:r>
              <a:rPr lang="en-US" sz="1600" dirty="0" smtClean="0"/>
              <a:t>Target more disciplines</a:t>
            </a:r>
          </a:p>
          <a:p>
            <a:pPr lvl="1">
              <a:lnSpc>
                <a:spcPct val="150000"/>
              </a:lnSpc>
            </a:pPr>
            <a:r>
              <a:rPr lang="en-US" sz="1600" dirty="0" smtClean="0"/>
              <a:t>Attract broader range of volunteers</a:t>
            </a:r>
          </a:p>
          <a:p>
            <a:pPr lvl="1">
              <a:lnSpc>
                <a:spcPct val="150000"/>
              </a:lnSpc>
            </a:pPr>
            <a:r>
              <a:rPr lang="en-US" sz="1600" dirty="0" smtClean="0"/>
              <a:t>Increase campus-wide involvement</a:t>
            </a:r>
          </a:p>
        </p:txBody>
      </p:sp>
      <p:sp>
        <p:nvSpPr>
          <p:cNvPr id="5" name="TextBox 4"/>
          <p:cNvSpPr txBox="1"/>
          <p:nvPr/>
        </p:nvSpPr>
        <p:spPr>
          <a:xfrm>
            <a:off x="457200" y="5562600"/>
            <a:ext cx="6400800" cy="954107"/>
          </a:xfrm>
          <a:prstGeom prst="rect">
            <a:avLst/>
          </a:prstGeom>
          <a:noFill/>
        </p:spPr>
        <p:txBody>
          <a:bodyPr wrap="square" rtlCol="0">
            <a:spAutoFit/>
          </a:bodyPr>
          <a:lstStyle/>
          <a:p>
            <a:r>
              <a:rPr lang="en-US" sz="2800" b="1" i="1" dirty="0" smtClean="0"/>
              <a:t>Sustain</a:t>
            </a:r>
            <a:r>
              <a:rPr lang="en-US" sz="2800" b="1" dirty="0" smtClean="0"/>
              <a:t> our team by </a:t>
            </a:r>
            <a:r>
              <a:rPr lang="en-US" sz="2800" b="1" i="1" u="sng" dirty="0" smtClean="0"/>
              <a:t>growing</a:t>
            </a:r>
            <a:r>
              <a:rPr lang="en-US" sz="2800" b="1" dirty="0" smtClean="0"/>
              <a:t> our team.</a:t>
            </a:r>
            <a:endParaRPr lang="en-US" sz="2800" b="1" dirty="0"/>
          </a:p>
        </p:txBody>
      </p:sp>
      <p:sp>
        <p:nvSpPr>
          <p:cNvPr id="6" name="Content Placeholder 2"/>
          <p:cNvSpPr txBox="1">
            <a:spLocks/>
          </p:cNvSpPr>
          <p:nvPr/>
        </p:nvSpPr>
        <p:spPr bwMode="auto">
          <a:xfrm>
            <a:off x="457200" y="4596938"/>
            <a:ext cx="8229600" cy="71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panose="05000000000000000000" pitchFamily="2" charset="2"/>
              <a:buChar char="ü"/>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ü"/>
              <a:defRPr sz="24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anose="05000000000000000000" pitchFamily="2" charset="2"/>
              <a:buChar char="ü"/>
              <a:defRPr sz="20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ü"/>
              <a:defRPr sz="18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ü"/>
              <a:defRPr sz="1800">
                <a:solidFill>
                  <a:schemeClr val="tx1"/>
                </a:solidFill>
                <a:latin typeface="+mn-lt"/>
              </a:defRPr>
            </a:lvl5pPr>
            <a:lvl6pPr marL="2514600" indent="-228600" algn="l" rtl="0" eaLnBrk="1" fontAlgn="base" hangingPunct="1">
              <a:spcBef>
                <a:spcPct val="20000"/>
              </a:spcBef>
              <a:spcAft>
                <a:spcPct val="0"/>
              </a:spcAft>
              <a:buClr>
                <a:srgbClr val="FF9933"/>
              </a:buClr>
              <a:buChar char="»"/>
              <a:defRPr sz="1800">
                <a:solidFill>
                  <a:schemeClr val="tx1"/>
                </a:solidFill>
                <a:latin typeface="+mn-lt"/>
              </a:defRPr>
            </a:lvl6pPr>
            <a:lvl7pPr marL="2971800" indent="-228600" algn="l" rtl="0" eaLnBrk="1" fontAlgn="base" hangingPunct="1">
              <a:spcBef>
                <a:spcPct val="20000"/>
              </a:spcBef>
              <a:spcAft>
                <a:spcPct val="0"/>
              </a:spcAft>
              <a:buClr>
                <a:srgbClr val="FF9933"/>
              </a:buClr>
              <a:buChar char="»"/>
              <a:defRPr sz="1800">
                <a:solidFill>
                  <a:schemeClr val="tx1"/>
                </a:solidFill>
                <a:latin typeface="+mn-lt"/>
              </a:defRPr>
            </a:lvl7pPr>
            <a:lvl8pPr marL="3429000" indent="-228600" algn="l" rtl="0" eaLnBrk="1" fontAlgn="base" hangingPunct="1">
              <a:spcBef>
                <a:spcPct val="20000"/>
              </a:spcBef>
              <a:spcAft>
                <a:spcPct val="0"/>
              </a:spcAft>
              <a:buClr>
                <a:srgbClr val="FF9933"/>
              </a:buClr>
              <a:buChar char="»"/>
              <a:defRPr sz="1800">
                <a:solidFill>
                  <a:schemeClr val="tx1"/>
                </a:solidFill>
                <a:latin typeface="+mn-lt"/>
              </a:defRPr>
            </a:lvl8pPr>
            <a:lvl9pPr marL="3886200" indent="-228600" algn="l" rtl="0" eaLnBrk="1" fontAlgn="base" hangingPunct="1">
              <a:spcBef>
                <a:spcPct val="20000"/>
              </a:spcBef>
              <a:spcAft>
                <a:spcPct val="0"/>
              </a:spcAft>
              <a:buClr>
                <a:srgbClr val="FF9933"/>
              </a:buClr>
              <a:buChar char="»"/>
              <a:defRPr sz="1800">
                <a:solidFill>
                  <a:schemeClr val="tx1"/>
                </a:solidFill>
                <a:latin typeface="+mn-lt"/>
              </a:defRPr>
            </a:lvl9pPr>
          </a:lstStyle>
          <a:p>
            <a:pPr marL="0" indent="0" algn="ctr">
              <a:lnSpc>
                <a:spcPct val="150000"/>
              </a:lnSpc>
              <a:buFont typeface="Wingdings" panose="05000000000000000000" pitchFamily="2" charset="2"/>
              <a:buNone/>
            </a:pPr>
            <a:r>
              <a:rPr lang="en-US" sz="2000" b="1" kern="0" dirty="0" smtClean="0"/>
              <a:t>… </a:t>
            </a:r>
            <a:r>
              <a:rPr lang="en-US" sz="2000" b="1" i="1" kern="0" dirty="0" smtClean="0"/>
              <a:t>3) Create post-workshop support</a:t>
            </a:r>
            <a:endParaRPr lang="en-US" sz="1600" i="1" kern="0" dirty="0"/>
          </a:p>
        </p:txBody>
      </p:sp>
    </p:spTree>
    <p:extLst>
      <p:ext uri="{BB962C8B-B14F-4D97-AF65-F5344CB8AC3E}">
        <p14:creationId xmlns:p14="http://schemas.microsoft.com/office/powerpoint/2010/main" val="315490367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carpentries improve data literacy</a:t>
            </a:r>
            <a:endParaRPr lang="en-US" dirty="0"/>
          </a:p>
        </p:txBody>
      </p:sp>
      <p:sp>
        <p:nvSpPr>
          <p:cNvPr id="3" name="Text Placeholder 2"/>
          <p:cNvSpPr>
            <a:spLocks noGrp="1"/>
          </p:cNvSpPr>
          <p:nvPr>
            <p:ph type="body" idx="1"/>
          </p:nvPr>
        </p:nvSpPr>
        <p:spPr/>
        <p:txBody>
          <a:bodyPr/>
          <a:lstStyle/>
          <a:p>
            <a:r>
              <a:rPr lang="en-US" dirty="0" smtClean="0"/>
              <a:t>Kay K Bjornen, PhD</a:t>
            </a:r>
          </a:p>
          <a:p>
            <a:r>
              <a:rPr lang="en-US" dirty="0" smtClean="0"/>
              <a:t>Research Data Initiatives Librarian</a:t>
            </a:r>
          </a:p>
          <a:p>
            <a:r>
              <a:rPr lang="en-US" dirty="0" smtClean="0"/>
              <a:t>Visiting Assistant Professor</a:t>
            </a:r>
            <a:endParaRPr lang="en-US" dirty="0"/>
          </a:p>
        </p:txBody>
      </p:sp>
    </p:spTree>
    <p:extLst>
      <p:ext uri="{BB962C8B-B14F-4D97-AF65-F5344CB8AC3E}">
        <p14:creationId xmlns:p14="http://schemas.microsoft.com/office/powerpoint/2010/main" val="391269285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instructor recruitment</a:t>
            </a:r>
            <a:endParaRPr lang="en-US" dirty="0"/>
          </a:p>
        </p:txBody>
      </p:sp>
      <p:sp>
        <p:nvSpPr>
          <p:cNvPr id="3" name="Text Placeholder 2"/>
          <p:cNvSpPr>
            <a:spLocks noGrp="1"/>
          </p:cNvSpPr>
          <p:nvPr>
            <p:ph type="body" idx="1"/>
          </p:nvPr>
        </p:nvSpPr>
        <p:spPr/>
        <p:txBody>
          <a:bodyPr/>
          <a:lstStyle/>
          <a:p>
            <a:r>
              <a:rPr lang="en-US" sz="3600" dirty="0" smtClean="0"/>
              <a:t>1)</a:t>
            </a:r>
            <a:endParaRPr lang="en-US" sz="3600" dirty="0"/>
          </a:p>
        </p:txBody>
      </p:sp>
    </p:spTree>
    <p:extLst>
      <p:ext uri="{BB962C8B-B14F-4D97-AF65-F5344CB8AC3E}">
        <p14:creationId xmlns:p14="http://schemas.microsoft.com/office/powerpoint/2010/main" val="150056594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67"/>
            <a:ext cx="8229600" cy="1295400"/>
          </a:xfrm>
        </p:spPr>
        <p:txBody>
          <a:bodyPr/>
          <a:lstStyle/>
          <a:p>
            <a:r>
              <a:rPr lang="en-US" dirty="0" smtClean="0"/>
              <a:t>Why Internal</a:t>
            </a:r>
            <a:br>
              <a:rPr lang="en-US" dirty="0" smtClean="0"/>
            </a:br>
            <a:r>
              <a:rPr lang="en-US" dirty="0" smtClean="0"/>
              <a:t>Recruitment Matters</a:t>
            </a:r>
            <a:endParaRPr lang="en-US" dirty="0"/>
          </a:p>
        </p:txBody>
      </p:sp>
      <p:sp>
        <p:nvSpPr>
          <p:cNvPr id="4" name="Content Placeholder 3"/>
          <p:cNvSpPr>
            <a:spLocks noGrp="1"/>
          </p:cNvSpPr>
          <p:nvPr>
            <p:ph sz="half" idx="2"/>
          </p:nvPr>
        </p:nvSpPr>
        <p:spPr>
          <a:xfrm>
            <a:off x="4648200" y="1538726"/>
            <a:ext cx="4038600" cy="3962400"/>
          </a:xfrm>
        </p:spPr>
        <p:txBody>
          <a:bodyPr/>
          <a:lstStyle/>
          <a:p>
            <a:pPr>
              <a:lnSpc>
                <a:spcPct val="150000"/>
              </a:lnSpc>
            </a:pPr>
            <a:r>
              <a:rPr lang="en-US" sz="2000" b="1" dirty="0"/>
              <a:t>Workshop participants are the future!</a:t>
            </a:r>
          </a:p>
          <a:p>
            <a:pPr lvl="1">
              <a:lnSpc>
                <a:spcPct val="150000"/>
              </a:lnSpc>
            </a:pPr>
            <a:r>
              <a:rPr lang="en-US" sz="1600" u="sng" dirty="0"/>
              <a:t>Firsthand experience</a:t>
            </a:r>
            <a:r>
              <a:rPr lang="en-US" sz="1600" dirty="0"/>
              <a:t> of curriculum structure</a:t>
            </a:r>
          </a:p>
          <a:p>
            <a:pPr lvl="1">
              <a:lnSpc>
                <a:spcPct val="150000"/>
              </a:lnSpc>
            </a:pPr>
            <a:r>
              <a:rPr lang="en-US" sz="1600" u="sng" dirty="0"/>
              <a:t>R</a:t>
            </a:r>
            <a:r>
              <a:rPr lang="en-US" sz="1600" u="sng" dirty="0" smtClean="0"/>
              <a:t>eflect</a:t>
            </a:r>
            <a:r>
              <a:rPr lang="en-US" sz="1600" dirty="0" smtClean="0"/>
              <a:t> </a:t>
            </a:r>
            <a:r>
              <a:rPr lang="en-US" sz="1600" dirty="0"/>
              <a:t>on learning </a:t>
            </a:r>
            <a:r>
              <a:rPr lang="en-US" sz="1600" dirty="0" smtClean="0"/>
              <a:t>experience</a:t>
            </a:r>
          </a:p>
          <a:p>
            <a:pPr lvl="2">
              <a:lnSpc>
                <a:spcPct val="150000"/>
              </a:lnSpc>
            </a:pPr>
            <a:r>
              <a:rPr lang="en-US" sz="1200" b="1" dirty="0" smtClean="0"/>
              <a:t>What worked well?</a:t>
            </a:r>
          </a:p>
          <a:p>
            <a:pPr lvl="2">
              <a:lnSpc>
                <a:spcPct val="150000"/>
              </a:lnSpc>
            </a:pPr>
            <a:r>
              <a:rPr lang="en-US" sz="1200" b="1" dirty="0" smtClean="0"/>
              <a:t>When did I struggle?</a:t>
            </a:r>
          </a:p>
          <a:p>
            <a:pPr lvl="2">
              <a:lnSpc>
                <a:spcPct val="150000"/>
              </a:lnSpc>
            </a:pPr>
            <a:r>
              <a:rPr lang="en-US" sz="1200" b="1" dirty="0" smtClean="0"/>
              <a:t>Why?</a:t>
            </a:r>
            <a:endParaRPr lang="en-US" sz="1200" b="1" dirty="0"/>
          </a:p>
          <a:p>
            <a:pPr lvl="1">
              <a:lnSpc>
                <a:spcPct val="150000"/>
              </a:lnSpc>
            </a:pPr>
            <a:r>
              <a:rPr lang="en-US" sz="1600" u="sng" dirty="0"/>
              <a:t>Apply </a:t>
            </a:r>
            <a:r>
              <a:rPr lang="en-US" sz="1600" u="sng" dirty="0" smtClean="0"/>
              <a:t>student experience</a:t>
            </a:r>
            <a:r>
              <a:rPr lang="en-US" sz="1600" dirty="0" smtClean="0"/>
              <a:t> to </a:t>
            </a:r>
            <a:r>
              <a:rPr lang="en-US" sz="1600" dirty="0"/>
              <a:t>instructor </a:t>
            </a:r>
            <a:r>
              <a:rPr lang="en-US" sz="1600" dirty="0" smtClean="0"/>
              <a:t>role</a:t>
            </a:r>
            <a:endParaRPr lang="en-US" sz="1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978429"/>
            <a:ext cx="3810000" cy="2752725"/>
          </a:xfrm>
          <a:prstGeom prst="rect">
            <a:avLst/>
          </a:prstGeom>
          <a:ln w="76200" cap="sq" cmpd="thickThin">
            <a:solidFill>
              <a:srgbClr val="000000"/>
            </a:solidFill>
            <a:prstDash val="solid"/>
            <a:miter lim="800000"/>
          </a:ln>
          <a:effectLst>
            <a:innerShdw blurRad="76200">
              <a:srgbClr val="000000"/>
            </a:innerShdw>
          </a:effectLst>
        </p:spPr>
      </p:pic>
      <p:sp>
        <p:nvSpPr>
          <p:cNvPr id="6" name="TextBox 5"/>
          <p:cNvSpPr txBox="1"/>
          <p:nvPr/>
        </p:nvSpPr>
        <p:spPr>
          <a:xfrm>
            <a:off x="476596" y="4953000"/>
            <a:ext cx="4171604" cy="769441"/>
          </a:xfrm>
          <a:prstGeom prst="rect">
            <a:avLst/>
          </a:prstGeom>
          <a:noFill/>
        </p:spPr>
        <p:txBody>
          <a:bodyPr wrap="square" rtlCol="0">
            <a:spAutoFit/>
          </a:bodyPr>
          <a:lstStyle/>
          <a:p>
            <a:r>
              <a:rPr lang="en-US" sz="1100" dirty="0" smtClean="0"/>
              <a:t>Image retrieved from: “Science of Education: Student—Teacher.” [Blog post]. </a:t>
            </a:r>
            <a:r>
              <a:rPr lang="en-US" sz="1100" dirty="0"/>
              <a:t>(5 Nov. 2013). </a:t>
            </a:r>
            <a:r>
              <a:rPr lang="en-US" sz="1100" dirty="0" smtClean="0"/>
              <a:t>Retrieved from: https</a:t>
            </a:r>
            <a:r>
              <a:rPr lang="en-US" sz="1100" dirty="0"/>
              <a:t>://kkcd.wordpress.com/2013/11/05/science-of-education-2/</a:t>
            </a:r>
          </a:p>
        </p:txBody>
      </p:sp>
      <p:sp>
        <p:nvSpPr>
          <p:cNvPr id="8" name="TextBox 7"/>
          <p:cNvSpPr txBox="1"/>
          <p:nvPr/>
        </p:nvSpPr>
        <p:spPr>
          <a:xfrm>
            <a:off x="457200" y="5943600"/>
            <a:ext cx="6934200" cy="461665"/>
          </a:xfrm>
          <a:prstGeom prst="rect">
            <a:avLst/>
          </a:prstGeom>
          <a:noFill/>
        </p:spPr>
        <p:txBody>
          <a:bodyPr wrap="square" rtlCol="0">
            <a:spAutoFit/>
          </a:bodyPr>
          <a:lstStyle/>
          <a:p>
            <a:r>
              <a:rPr lang="en-US" b="1" dirty="0" smtClean="0"/>
              <a:t>Learn</a:t>
            </a:r>
            <a:r>
              <a:rPr lang="en-US" dirty="0" smtClean="0"/>
              <a:t> </a:t>
            </a:r>
            <a:r>
              <a:rPr lang="en-US" dirty="0"/>
              <a:t>&lt;–&gt; </a:t>
            </a:r>
            <a:r>
              <a:rPr lang="en-US" b="1" dirty="0"/>
              <a:t>Comprehend</a:t>
            </a:r>
            <a:r>
              <a:rPr lang="en-US" dirty="0"/>
              <a:t> &lt;-&gt; </a:t>
            </a:r>
            <a:r>
              <a:rPr lang="en-US" b="1" dirty="0"/>
              <a:t>Apply</a:t>
            </a:r>
            <a:endParaRPr lang="en-US" dirty="0"/>
          </a:p>
        </p:txBody>
      </p:sp>
    </p:spTree>
    <p:extLst>
      <p:ext uri="{BB962C8B-B14F-4D97-AF65-F5344CB8AC3E}">
        <p14:creationId xmlns:p14="http://schemas.microsoft.com/office/powerpoint/2010/main" val="322697836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03"/>
            <a:ext cx="8229600" cy="1143000"/>
          </a:xfrm>
        </p:spPr>
        <p:txBody>
          <a:bodyPr/>
          <a:lstStyle/>
          <a:p>
            <a:r>
              <a:rPr lang="en-US" dirty="0" smtClean="0"/>
              <a:t>Instructor Requirements</a:t>
            </a:r>
            <a:endParaRPr lang="en-US" dirty="0"/>
          </a:p>
        </p:txBody>
      </p:sp>
      <p:sp>
        <p:nvSpPr>
          <p:cNvPr id="3" name="Text Placeholder 2"/>
          <p:cNvSpPr>
            <a:spLocks noGrp="1"/>
          </p:cNvSpPr>
          <p:nvPr>
            <p:ph type="body" idx="1"/>
          </p:nvPr>
        </p:nvSpPr>
        <p:spPr/>
        <p:txBody>
          <a:bodyPr/>
          <a:lstStyle/>
          <a:p>
            <a:r>
              <a:rPr lang="en-US" dirty="0" smtClean="0"/>
              <a:t>1) Participate in a workshop</a:t>
            </a:r>
            <a:endParaRPr lang="en-US" dirty="0"/>
          </a:p>
        </p:txBody>
      </p:sp>
      <p:sp>
        <p:nvSpPr>
          <p:cNvPr id="5" name="Text Placeholder 4"/>
          <p:cNvSpPr>
            <a:spLocks noGrp="1"/>
          </p:cNvSpPr>
          <p:nvPr>
            <p:ph type="body" sz="quarter" idx="3"/>
          </p:nvPr>
        </p:nvSpPr>
        <p:spPr/>
        <p:txBody>
          <a:bodyPr/>
          <a:lstStyle/>
          <a:p>
            <a:r>
              <a:rPr lang="en-US" dirty="0" smtClean="0"/>
              <a:t>2) Assist in a workshop</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4" y="2438400"/>
            <a:ext cx="4041775" cy="1905408"/>
          </a:xfrm>
        </p:spPr>
      </p:pic>
      <p:sp>
        <p:nvSpPr>
          <p:cNvPr id="7" name="TextBox 6"/>
          <p:cNvSpPr txBox="1"/>
          <p:nvPr/>
        </p:nvSpPr>
        <p:spPr>
          <a:xfrm>
            <a:off x="533400" y="5791200"/>
            <a:ext cx="5943600" cy="523220"/>
          </a:xfrm>
          <a:prstGeom prst="rect">
            <a:avLst/>
          </a:prstGeom>
          <a:noFill/>
        </p:spPr>
        <p:txBody>
          <a:bodyPr wrap="square" rtlCol="0">
            <a:spAutoFit/>
          </a:bodyPr>
          <a:lstStyle/>
          <a:p>
            <a:r>
              <a:rPr lang="en-US" sz="2800" b="1" dirty="0" smtClean="0"/>
              <a:t>A comfortable transition…</a:t>
            </a:r>
            <a:endParaRPr lang="en-US" sz="2800" b="1" dirty="0"/>
          </a:p>
        </p:txBody>
      </p:sp>
      <p:sp>
        <p:nvSpPr>
          <p:cNvPr id="9" name="TextBox 8"/>
          <p:cNvSpPr txBox="1"/>
          <p:nvPr/>
        </p:nvSpPr>
        <p:spPr>
          <a:xfrm>
            <a:off x="4498570" y="4495800"/>
            <a:ext cx="4171604" cy="938719"/>
          </a:xfrm>
          <a:prstGeom prst="rect">
            <a:avLst/>
          </a:prstGeom>
          <a:noFill/>
        </p:spPr>
        <p:txBody>
          <a:bodyPr wrap="square" rtlCol="0">
            <a:spAutoFit/>
          </a:bodyPr>
          <a:lstStyle/>
          <a:p>
            <a:r>
              <a:rPr lang="en-US" sz="1100" dirty="0" smtClean="0"/>
              <a:t>Image retrieved from: </a:t>
            </a:r>
            <a:r>
              <a:rPr lang="en-US" sz="1100" dirty="0" err="1" smtClean="0"/>
              <a:t>Ramsdell</a:t>
            </a:r>
            <a:r>
              <a:rPr lang="en-US" sz="1100" dirty="0" smtClean="0"/>
              <a:t>, D</a:t>
            </a:r>
            <a:r>
              <a:rPr lang="en-US" sz="1100" dirty="0"/>
              <a:t>. (10 April 2019). </a:t>
            </a:r>
            <a:r>
              <a:rPr lang="en-US" sz="1100" dirty="0" smtClean="0"/>
              <a:t>“Why college peer tutoring works.” [Blog post]. Retrieved from: </a:t>
            </a:r>
            <a:r>
              <a:rPr lang="en-US" sz="1100" dirty="0"/>
              <a:t>https://www.joinknack.com/blog/2019/04/10/why-college-peer-tutoring-works/</a:t>
            </a:r>
          </a:p>
        </p:txBody>
      </p:sp>
      <p:sp>
        <p:nvSpPr>
          <p:cNvPr id="11" name="TextBox 10"/>
          <p:cNvSpPr txBox="1"/>
          <p:nvPr/>
        </p:nvSpPr>
        <p:spPr>
          <a:xfrm>
            <a:off x="457200" y="4494415"/>
            <a:ext cx="4040188" cy="938719"/>
          </a:xfrm>
          <a:prstGeom prst="rect">
            <a:avLst/>
          </a:prstGeom>
          <a:noFill/>
        </p:spPr>
        <p:txBody>
          <a:bodyPr wrap="square" rtlCol="0">
            <a:spAutoFit/>
          </a:bodyPr>
          <a:lstStyle/>
          <a:p>
            <a:r>
              <a:rPr lang="en-US" sz="1100" dirty="0" smtClean="0"/>
              <a:t>Image retrieved from: Minsky, C. (</a:t>
            </a:r>
            <a:r>
              <a:rPr lang="en-US" sz="1100" dirty="0"/>
              <a:t>9</a:t>
            </a:r>
            <a:r>
              <a:rPr lang="en-US" sz="1100" dirty="0" smtClean="0"/>
              <a:t> Dec. 2016). “Best universities in the world for learning to code.” Times Higher Education. Retrieved from: </a:t>
            </a:r>
            <a:r>
              <a:rPr lang="en-US" sz="1100" dirty="0"/>
              <a:t>https://www.timeshighereducation.com/student/news/best-universities-world-learning-code</a:t>
            </a: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742" y="2438400"/>
            <a:ext cx="4034646" cy="1905408"/>
          </a:xfrm>
        </p:spPr>
      </p:pic>
    </p:spTree>
    <p:extLst>
      <p:ext uri="{BB962C8B-B14F-4D97-AF65-F5344CB8AC3E}">
        <p14:creationId xmlns:p14="http://schemas.microsoft.com/office/powerpoint/2010/main" val="139215768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Certified Instructor Training</a:t>
            </a:r>
            <a:endParaRPr lang="en-US" dirty="0"/>
          </a:p>
        </p:txBody>
      </p:sp>
      <p:sp>
        <p:nvSpPr>
          <p:cNvPr id="3" name="Content Placeholder 2"/>
          <p:cNvSpPr>
            <a:spLocks noGrp="1"/>
          </p:cNvSpPr>
          <p:nvPr>
            <p:ph idx="1"/>
          </p:nvPr>
        </p:nvSpPr>
        <p:spPr>
          <a:xfrm>
            <a:off x="457200" y="1543465"/>
            <a:ext cx="8229600" cy="3505200"/>
          </a:xfrm>
        </p:spPr>
        <p:txBody>
          <a:bodyPr/>
          <a:lstStyle/>
          <a:p>
            <a:pPr marL="514350" indent="-514350">
              <a:lnSpc>
                <a:spcPct val="150000"/>
              </a:lnSpc>
              <a:buFont typeface="+mj-lt"/>
              <a:buAutoNum type="arabicPeriod"/>
            </a:pPr>
            <a:r>
              <a:rPr lang="en-US" sz="2400" dirty="0" smtClean="0"/>
              <a:t>2-Day Workshop</a:t>
            </a:r>
          </a:p>
          <a:p>
            <a:pPr marL="514350" indent="-514350">
              <a:lnSpc>
                <a:spcPct val="150000"/>
              </a:lnSpc>
              <a:buFont typeface="+mj-lt"/>
              <a:buAutoNum type="arabicPeriod"/>
            </a:pPr>
            <a:r>
              <a:rPr lang="en-US" sz="2400" dirty="0" smtClean="0"/>
              <a:t>3 Follow-Up Tasks</a:t>
            </a:r>
          </a:p>
          <a:p>
            <a:pPr marL="857250" lvl="1" indent="-457200">
              <a:lnSpc>
                <a:spcPct val="150000"/>
              </a:lnSpc>
            </a:pPr>
            <a:r>
              <a:rPr lang="en-US" sz="2000" dirty="0" smtClean="0"/>
              <a:t>Lesson Recommendation</a:t>
            </a:r>
          </a:p>
          <a:p>
            <a:pPr marL="857250" lvl="1" indent="-457200">
              <a:lnSpc>
                <a:spcPct val="150000"/>
              </a:lnSpc>
            </a:pPr>
            <a:r>
              <a:rPr lang="en-US" sz="2000" dirty="0" smtClean="0"/>
              <a:t>Community Discussion</a:t>
            </a:r>
          </a:p>
          <a:p>
            <a:pPr marL="857250" lvl="1" indent="-457200">
              <a:lnSpc>
                <a:spcPct val="150000"/>
              </a:lnSpc>
            </a:pPr>
            <a:r>
              <a:rPr lang="en-US" sz="2000" dirty="0" smtClean="0"/>
              <a:t>Live Demo</a:t>
            </a:r>
          </a:p>
          <a:p>
            <a:pPr marL="514350" indent="-514350">
              <a:lnSpc>
                <a:spcPct val="150000"/>
              </a:lnSpc>
              <a:buFont typeface="+mj-lt"/>
              <a:buAutoNum type="arabicPeriod"/>
            </a:pPr>
            <a:r>
              <a:rPr lang="en-US" sz="2400" dirty="0" smtClean="0"/>
              <a:t>Lead First Workshop</a:t>
            </a:r>
            <a:endParaRPr lang="en-US" sz="2400" dirty="0"/>
          </a:p>
        </p:txBody>
      </p:sp>
      <p:sp>
        <p:nvSpPr>
          <p:cNvPr id="4" name="TextBox 3"/>
          <p:cNvSpPr txBox="1"/>
          <p:nvPr/>
        </p:nvSpPr>
        <p:spPr>
          <a:xfrm>
            <a:off x="457200" y="5296731"/>
            <a:ext cx="8305800" cy="954107"/>
          </a:xfrm>
          <a:prstGeom prst="rect">
            <a:avLst/>
          </a:prstGeom>
          <a:noFill/>
        </p:spPr>
        <p:txBody>
          <a:bodyPr wrap="square" rtlCol="0">
            <a:spAutoFit/>
          </a:bodyPr>
          <a:lstStyle/>
          <a:p>
            <a:r>
              <a:rPr lang="en-US" sz="2800" b="1" dirty="0" smtClean="0"/>
              <a:t>3 months to complete follow-up tasks.</a:t>
            </a:r>
          </a:p>
          <a:p>
            <a:r>
              <a:rPr lang="en-US" sz="2800" b="1" dirty="0" smtClean="0"/>
              <a:t>Teach first workshop within a year.</a:t>
            </a:r>
            <a:endParaRPr lang="en-US" sz="2800" b="1" dirty="0"/>
          </a:p>
        </p:txBody>
      </p:sp>
    </p:spTree>
    <p:extLst>
      <p:ext uri="{BB962C8B-B14F-4D97-AF65-F5344CB8AC3E}">
        <p14:creationId xmlns:p14="http://schemas.microsoft.com/office/powerpoint/2010/main" val="124974806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Our Problem…</a:t>
            </a:r>
            <a:endParaRPr lang="en-US" dirty="0"/>
          </a:p>
        </p:txBody>
      </p:sp>
      <p:sp>
        <p:nvSpPr>
          <p:cNvPr id="3" name="Content Placeholder 2"/>
          <p:cNvSpPr>
            <a:spLocks noGrp="1"/>
          </p:cNvSpPr>
          <p:nvPr>
            <p:ph idx="1"/>
          </p:nvPr>
        </p:nvSpPr>
        <p:spPr>
          <a:xfrm>
            <a:off x="425335" y="2114550"/>
            <a:ext cx="3657600" cy="2133600"/>
          </a:xfrm>
        </p:spPr>
        <p:txBody>
          <a:bodyPr/>
          <a:lstStyle/>
          <a:p>
            <a:pPr marL="457200" lvl="1" indent="0">
              <a:lnSpc>
                <a:spcPct val="150000"/>
              </a:lnSpc>
              <a:buNone/>
            </a:pPr>
            <a:r>
              <a:rPr lang="en-US" b="1" dirty="0" smtClean="0"/>
              <a:t>…not everyone completes their training.</a:t>
            </a:r>
          </a:p>
        </p:txBody>
      </p:sp>
      <p:sp>
        <p:nvSpPr>
          <p:cNvPr id="5" name="TextBox 4"/>
          <p:cNvSpPr txBox="1"/>
          <p:nvPr/>
        </p:nvSpPr>
        <p:spPr>
          <a:xfrm>
            <a:off x="457200" y="4648200"/>
            <a:ext cx="4648200" cy="1815882"/>
          </a:xfrm>
          <a:prstGeom prst="rect">
            <a:avLst/>
          </a:prstGeom>
          <a:noFill/>
        </p:spPr>
        <p:txBody>
          <a:bodyPr wrap="square" rtlCol="0">
            <a:spAutoFit/>
          </a:bodyPr>
          <a:lstStyle/>
          <a:p>
            <a:r>
              <a:rPr lang="en-US" sz="2800" b="1" dirty="0" smtClean="0"/>
              <a:t>How to motivate volunteers to complete their certification?</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371600"/>
            <a:ext cx="4826000" cy="3619500"/>
          </a:xfrm>
          <a:prstGeom prst="rect">
            <a:avLst/>
          </a:prstGeom>
        </p:spPr>
      </p:pic>
      <p:sp>
        <p:nvSpPr>
          <p:cNvPr id="6" name="TextBox 5"/>
          <p:cNvSpPr txBox="1"/>
          <p:nvPr/>
        </p:nvSpPr>
        <p:spPr>
          <a:xfrm>
            <a:off x="4267200" y="4991100"/>
            <a:ext cx="4826000" cy="938719"/>
          </a:xfrm>
          <a:prstGeom prst="rect">
            <a:avLst/>
          </a:prstGeom>
          <a:noFill/>
        </p:spPr>
        <p:txBody>
          <a:bodyPr wrap="square" rtlCol="0">
            <a:spAutoFit/>
          </a:bodyPr>
          <a:lstStyle/>
          <a:p>
            <a:r>
              <a:rPr lang="en-US" sz="1100" dirty="0" smtClean="0"/>
              <a:t>Image retrieved from: TNN. (13 May 2019). “</a:t>
            </a:r>
            <a:r>
              <a:rPr lang="en-US" sz="1100" dirty="0" err="1" smtClean="0"/>
              <a:t>Whould</a:t>
            </a:r>
            <a:r>
              <a:rPr lang="en-US" sz="1100" dirty="0" smtClean="0"/>
              <a:t> you ask for an extension of deadline?  This is the right answer.” Times of India. Retrieved from: </a:t>
            </a:r>
            <a:r>
              <a:rPr lang="en-US" sz="1100" dirty="0"/>
              <a:t>https://timesofindia.indiatimes.com/life-style/health-fitness/de-stress/should-you-ask-for-an-extension-of-a-deadline-this-is-the-right-answer/articleshow/69308114.cms</a:t>
            </a:r>
          </a:p>
        </p:txBody>
      </p:sp>
    </p:spTree>
    <p:extLst>
      <p:ext uri="{BB962C8B-B14F-4D97-AF65-F5344CB8AC3E}">
        <p14:creationId xmlns:p14="http://schemas.microsoft.com/office/powerpoint/2010/main" val="38265999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dirty="0" smtClean="0"/>
              <a:t>Our Solution…</a:t>
            </a:r>
            <a:endParaRPr lang="en-US" dirty="0"/>
          </a:p>
        </p:txBody>
      </p:sp>
      <p:sp>
        <p:nvSpPr>
          <p:cNvPr id="3" name="Text Placeholder 2"/>
          <p:cNvSpPr>
            <a:spLocks noGrp="1"/>
          </p:cNvSpPr>
          <p:nvPr>
            <p:ph type="body" idx="1"/>
          </p:nvPr>
        </p:nvSpPr>
        <p:spPr>
          <a:xfrm>
            <a:off x="457200" y="1300956"/>
            <a:ext cx="4040188" cy="527844"/>
          </a:xfrm>
        </p:spPr>
        <p:txBody>
          <a:bodyPr/>
          <a:lstStyle/>
          <a:p>
            <a:r>
              <a:rPr lang="en-US" dirty="0" smtClean="0"/>
              <a:t>To complete 3 tasks:</a:t>
            </a:r>
            <a:endParaRPr lang="en-US" dirty="0"/>
          </a:p>
        </p:txBody>
      </p:sp>
      <p:sp>
        <p:nvSpPr>
          <p:cNvPr id="4" name="Content Placeholder 3"/>
          <p:cNvSpPr>
            <a:spLocks noGrp="1"/>
          </p:cNvSpPr>
          <p:nvPr>
            <p:ph sz="half" idx="2"/>
          </p:nvPr>
        </p:nvSpPr>
        <p:spPr>
          <a:xfrm>
            <a:off x="476596" y="1999066"/>
            <a:ext cx="4040188" cy="3463925"/>
          </a:xfrm>
        </p:spPr>
        <p:txBody>
          <a:bodyPr/>
          <a:lstStyle/>
          <a:p>
            <a:pPr marL="457200" indent="-457200">
              <a:lnSpc>
                <a:spcPct val="150000"/>
              </a:lnSpc>
              <a:buFont typeface="+mj-lt"/>
              <a:buAutoNum type="arabicPeriod"/>
            </a:pPr>
            <a:r>
              <a:rPr lang="en-US" sz="2000" i="1" dirty="0" smtClean="0"/>
              <a:t>Establish consistent communication</a:t>
            </a:r>
          </a:p>
          <a:p>
            <a:pPr marL="857250" lvl="1" indent="-457200">
              <a:lnSpc>
                <a:spcPct val="150000"/>
              </a:lnSpc>
            </a:pPr>
            <a:r>
              <a:rPr lang="en-US" sz="1600" dirty="0" smtClean="0"/>
              <a:t>Track progress</a:t>
            </a:r>
          </a:p>
          <a:p>
            <a:pPr marL="857250" lvl="1" indent="-457200">
              <a:lnSpc>
                <a:spcPct val="150000"/>
              </a:lnSpc>
            </a:pPr>
            <a:r>
              <a:rPr lang="en-US" sz="1600" dirty="0" smtClean="0"/>
              <a:t>Deadline reminders</a:t>
            </a:r>
          </a:p>
          <a:p>
            <a:pPr marL="857250" lvl="1" indent="-457200">
              <a:lnSpc>
                <a:spcPct val="150000"/>
              </a:lnSpc>
            </a:pPr>
            <a:r>
              <a:rPr lang="en-US" sz="1600" dirty="0" smtClean="0"/>
              <a:t>Answer questions</a:t>
            </a:r>
          </a:p>
          <a:p>
            <a:pPr marL="457200" indent="-457200">
              <a:lnSpc>
                <a:spcPct val="150000"/>
              </a:lnSpc>
              <a:buFont typeface="+mj-lt"/>
              <a:buAutoNum type="arabicPeriod"/>
            </a:pPr>
            <a:r>
              <a:rPr lang="en-US" sz="2000" i="1" dirty="0" smtClean="0"/>
              <a:t>Hold practice sessions for live demo</a:t>
            </a:r>
          </a:p>
          <a:p>
            <a:pPr marL="857250" lvl="1" indent="-457200"/>
            <a:endParaRPr lang="en-US" dirty="0" smtClean="0"/>
          </a:p>
        </p:txBody>
      </p:sp>
      <p:sp>
        <p:nvSpPr>
          <p:cNvPr id="5" name="Text Placeholder 4"/>
          <p:cNvSpPr>
            <a:spLocks noGrp="1"/>
          </p:cNvSpPr>
          <p:nvPr>
            <p:ph type="body" sz="quarter" idx="3"/>
          </p:nvPr>
        </p:nvSpPr>
        <p:spPr>
          <a:xfrm>
            <a:off x="4629785" y="1306498"/>
            <a:ext cx="4041775" cy="522302"/>
          </a:xfrm>
        </p:spPr>
        <p:txBody>
          <a:bodyPr/>
          <a:lstStyle/>
          <a:p>
            <a:r>
              <a:rPr lang="en-US" dirty="0" smtClean="0"/>
              <a:t>To lead 1</a:t>
            </a:r>
            <a:r>
              <a:rPr lang="en-US" baseline="30000" dirty="0" smtClean="0"/>
              <a:t>st</a:t>
            </a:r>
            <a:r>
              <a:rPr lang="en-US" dirty="0" smtClean="0"/>
              <a:t> workshop:</a:t>
            </a:r>
            <a:endParaRPr lang="en-US" dirty="0"/>
          </a:p>
        </p:txBody>
      </p:sp>
      <p:sp>
        <p:nvSpPr>
          <p:cNvPr id="6" name="Content Placeholder 5"/>
          <p:cNvSpPr>
            <a:spLocks noGrp="1"/>
          </p:cNvSpPr>
          <p:nvPr>
            <p:ph sz="quarter" idx="4"/>
          </p:nvPr>
        </p:nvSpPr>
        <p:spPr>
          <a:xfrm>
            <a:off x="4645025" y="2017077"/>
            <a:ext cx="4041775" cy="3463925"/>
          </a:xfrm>
        </p:spPr>
        <p:txBody>
          <a:bodyPr/>
          <a:lstStyle/>
          <a:p>
            <a:pPr marL="0" indent="0">
              <a:lnSpc>
                <a:spcPct val="150000"/>
              </a:lnSpc>
              <a:buNone/>
            </a:pPr>
            <a:r>
              <a:rPr lang="en-US" sz="2000" i="1" dirty="0" smtClean="0"/>
              <a:t>Give newly certified instructors teaching priority</a:t>
            </a:r>
            <a:endParaRPr lang="en-US" sz="2000" i="1" dirty="0"/>
          </a:p>
          <a:p>
            <a:pPr lvl="1">
              <a:lnSpc>
                <a:spcPct val="150000"/>
              </a:lnSpc>
            </a:pPr>
            <a:r>
              <a:rPr lang="en-US" sz="1600" dirty="0" smtClean="0"/>
              <a:t>First consideration</a:t>
            </a:r>
          </a:p>
          <a:p>
            <a:pPr lvl="1">
              <a:lnSpc>
                <a:spcPct val="150000"/>
              </a:lnSpc>
            </a:pPr>
            <a:r>
              <a:rPr lang="en-US" sz="1600" dirty="0" smtClean="0"/>
              <a:t>Immediate involvement</a:t>
            </a:r>
          </a:p>
          <a:p>
            <a:pPr lvl="1">
              <a:lnSpc>
                <a:spcPct val="150000"/>
              </a:lnSpc>
            </a:pPr>
            <a:r>
              <a:rPr lang="en-US" sz="1600" dirty="0" smtClean="0"/>
              <a:t>Community incorporation</a:t>
            </a:r>
          </a:p>
        </p:txBody>
      </p:sp>
      <p:sp>
        <p:nvSpPr>
          <p:cNvPr id="7" name="TextBox 6"/>
          <p:cNvSpPr txBox="1"/>
          <p:nvPr/>
        </p:nvSpPr>
        <p:spPr>
          <a:xfrm>
            <a:off x="476596" y="5463315"/>
            <a:ext cx="8591204" cy="954107"/>
          </a:xfrm>
          <a:prstGeom prst="rect">
            <a:avLst/>
          </a:prstGeom>
          <a:noFill/>
        </p:spPr>
        <p:txBody>
          <a:bodyPr wrap="square" rtlCol="0">
            <a:spAutoFit/>
          </a:bodyPr>
          <a:lstStyle/>
          <a:p>
            <a:r>
              <a:rPr lang="en-US" sz="2800" b="1" dirty="0" smtClean="0"/>
              <a:t>Create a system of support.</a:t>
            </a:r>
          </a:p>
          <a:p>
            <a:r>
              <a:rPr lang="en-US" sz="2800" b="1" dirty="0" smtClean="0"/>
              <a:t>Create a positive environment.</a:t>
            </a:r>
            <a:endParaRPr lang="en-US" sz="2800" b="1" dirty="0"/>
          </a:p>
        </p:txBody>
      </p:sp>
    </p:spTree>
    <p:extLst>
      <p:ext uri="{BB962C8B-B14F-4D97-AF65-F5344CB8AC3E}">
        <p14:creationId xmlns:p14="http://schemas.microsoft.com/office/powerpoint/2010/main" val="192587224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Diversify lesson material</a:t>
            </a:r>
            <a:endParaRPr lang="en-US" dirty="0"/>
          </a:p>
        </p:txBody>
      </p:sp>
      <p:sp>
        <p:nvSpPr>
          <p:cNvPr id="3" name="Text Placeholder 2"/>
          <p:cNvSpPr>
            <a:spLocks noGrp="1"/>
          </p:cNvSpPr>
          <p:nvPr>
            <p:ph type="body" idx="1"/>
          </p:nvPr>
        </p:nvSpPr>
        <p:spPr/>
        <p:txBody>
          <a:bodyPr/>
          <a:lstStyle/>
          <a:p>
            <a:r>
              <a:rPr lang="en-US" sz="3600" dirty="0" smtClean="0"/>
              <a:t>2)</a:t>
            </a:r>
            <a:endParaRPr lang="en-US" sz="3600" dirty="0"/>
          </a:p>
        </p:txBody>
      </p:sp>
    </p:spTree>
    <p:extLst>
      <p:ext uri="{BB962C8B-B14F-4D97-AF65-F5344CB8AC3E}">
        <p14:creationId xmlns:p14="http://schemas.microsoft.com/office/powerpoint/2010/main" val="287025633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44" y="286043"/>
            <a:ext cx="8229600" cy="914400"/>
          </a:xfrm>
        </p:spPr>
        <p:txBody>
          <a:bodyPr/>
          <a:lstStyle/>
          <a:p>
            <a:r>
              <a:rPr lang="en-US" dirty="0" smtClean="0"/>
              <a:t>Lesson Material Already Available!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760" y="1469967"/>
            <a:ext cx="6553200" cy="4187328"/>
          </a:xfrm>
        </p:spPr>
      </p:pic>
      <p:sp>
        <p:nvSpPr>
          <p:cNvPr id="4" name="TextBox 3"/>
          <p:cNvSpPr txBox="1"/>
          <p:nvPr/>
        </p:nvSpPr>
        <p:spPr>
          <a:xfrm>
            <a:off x="453044" y="5742100"/>
            <a:ext cx="6906079" cy="830997"/>
          </a:xfrm>
          <a:prstGeom prst="rect">
            <a:avLst/>
          </a:prstGeom>
          <a:noFill/>
        </p:spPr>
        <p:txBody>
          <a:bodyPr wrap="square" rtlCol="0">
            <a:spAutoFit/>
          </a:bodyPr>
          <a:lstStyle/>
          <a:p>
            <a:r>
              <a:rPr lang="en-US" b="1" dirty="0" smtClean="0"/>
              <a:t>Explore more domains </a:t>
            </a:r>
            <a:r>
              <a:rPr lang="en-US" b="1" dirty="0" smtClean="0">
                <a:sym typeface="Wingdings" panose="05000000000000000000" pitchFamily="2" charset="2"/>
              </a:rPr>
              <a:t> </a:t>
            </a:r>
            <a:r>
              <a:rPr lang="en-US" b="1" dirty="0" smtClean="0"/>
              <a:t>Expand our appeal</a:t>
            </a:r>
            <a:endParaRPr lang="en-US" b="1" dirty="0"/>
          </a:p>
        </p:txBody>
      </p:sp>
      <p:sp>
        <p:nvSpPr>
          <p:cNvPr id="6" name="TextBox 5"/>
          <p:cNvSpPr txBox="1"/>
          <p:nvPr/>
        </p:nvSpPr>
        <p:spPr>
          <a:xfrm rot="16200000">
            <a:off x="6023520" y="3178910"/>
            <a:ext cx="4114801" cy="769441"/>
          </a:xfrm>
          <a:prstGeom prst="rect">
            <a:avLst/>
          </a:prstGeom>
          <a:noFill/>
        </p:spPr>
        <p:txBody>
          <a:bodyPr wrap="square" rtlCol="0">
            <a:spAutoFit/>
          </a:bodyPr>
          <a:lstStyle/>
          <a:p>
            <a:r>
              <a:rPr lang="en-US" sz="1100" dirty="0" smtClean="0"/>
              <a:t>Image retrieved from: van </a:t>
            </a:r>
            <a:r>
              <a:rPr lang="en-US" sz="1100" dirty="0" err="1" smtClean="0"/>
              <a:t>Gelder</a:t>
            </a:r>
            <a:r>
              <a:rPr lang="en-US" sz="1100" dirty="0" smtClean="0"/>
              <a:t>, C. (</a:t>
            </a:r>
            <a:r>
              <a:rPr lang="en-US" sz="1100" dirty="0" err="1" smtClean="0"/>
              <a:t>n.d.</a:t>
            </a:r>
            <a:r>
              <a:rPr lang="en-US" sz="1100" dirty="0" smtClean="0"/>
              <a:t>). “Software and data carpentry.” Dutch </a:t>
            </a:r>
            <a:r>
              <a:rPr lang="en-US" sz="1100" dirty="0" err="1" smtClean="0"/>
              <a:t>Techcentre</a:t>
            </a:r>
            <a:r>
              <a:rPr lang="en-US" sz="1100" dirty="0" smtClean="0"/>
              <a:t> for Life Sciences. Retrieved from: </a:t>
            </a:r>
            <a:r>
              <a:rPr lang="en-US" sz="1100" dirty="0"/>
              <a:t>https://www.dtls.nl/training-and-education/software-data-carpentry/</a:t>
            </a:r>
          </a:p>
        </p:txBody>
      </p:sp>
      <p:sp>
        <p:nvSpPr>
          <p:cNvPr id="7" name="Rectangle 6"/>
          <p:cNvSpPr/>
          <p:nvPr/>
        </p:nvSpPr>
        <p:spPr>
          <a:xfrm>
            <a:off x="5638800" y="3352800"/>
            <a:ext cx="1676400" cy="6858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 name="Straight Connector 8"/>
          <p:cNvCxnSpPr/>
          <p:nvPr/>
        </p:nvCxnSpPr>
        <p:spPr>
          <a:xfrm>
            <a:off x="5486400" y="2514600"/>
            <a:ext cx="1066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80519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Explore and Experiment</a:t>
            </a:r>
            <a:endParaRPr lang="en-US" dirty="0"/>
          </a:p>
        </p:txBody>
      </p:sp>
      <p:sp>
        <p:nvSpPr>
          <p:cNvPr id="3" name="Content Placeholder 2"/>
          <p:cNvSpPr>
            <a:spLocks noGrp="1"/>
          </p:cNvSpPr>
          <p:nvPr>
            <p:ph sz="half" idx="1"/>
          </p:nvPr>
        </p:nvSpPr>
        <p:spPr>
          <a:xfrm>
            <a:off x="495993" y="1485900"/>
            <a:ext cx="4038600" cy="3962400"/>
          </a:xfrm>
        </p:spPr>
        <p:txBody>
          <a:bodyPr/>
          <a:lstStyle/>
          <a:p>
            <a:pPr>
              <a:lnSpc>
                <a:spcPct val="150000"/>
              </a:lnSpc>
            </a:pPr>
            <a:r>
              <a:rPr lang="en-US" sz="2000" dirty="0" smtClean="0"/>
              <a:t>Spring 2020, initiating genomics workshop</a:t>
            </a:r>
          </a:p>
          <a:p>
            <a:pPr>
              <a:lnSpc>
                <a:spcPct val="150000"/>
              </a:lnSpc>
            </a:pPr>
            <a:r>
              <a:rPr lang="en-US" sz="2000" dirty="0" smtClean="0"/>
              <a:t>Inaugural trial</a:t>
            </a:r>
          </a:p>
          <a:p>
            <a:pPr lvl="1">
              <a:lnSpc>
                <a:spcPct val="150000"/>
              </a:lnSpc>
            </a:pPr>
            <a:r>
              <a:rPr lang="en-US" sz="1600" dirty="0" smtClean="0"/>
              <a:t>Measure student reaction and interest</a:t>
            </a:r>
          </a:p>
          <a:p>
            <a:pPr lvl="1">
              <a:lnSpc>
                <a:spcPct val="150000"/>
              </a:lnSpc>
            </a:pPr>
            <a:r>
              <a:rPr lang="en-US" sz="1600" dirty="0" smtClean="0"/>
              <a:t>See disciplines represented</a:t>
            </a:r>
          </a:p>
          <a:p>
            <a:pPr lvl="1">
              <a:lnSpc>
                <a:spcPct val="150000"/>
              </a:lnSpc>
            </a:pPr>
            <a:r>
              <a:rPr lang="en-US" sz="1600" dirty="0" smtClean="0"/>
              <a:t>Compare to ecology workshops</a:t>
            </a:r>
          </a:p>
          <a:p>
            <a:pPr>
              <a:lnSpc>
                <a:spcPct val="150000"/>
              </a:lnSpc>
            </a:pPr>
            <a:r>
              <a:rPr lang="en-US" sz="2000" dirty="0" smtClean="0"/>
              <a:t>Explore further expansion</a:t>
            </a:r>
            <a:endParaRPr lang="en-US" sz="2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34593" y="1600200"/>
            <a:ext cx="4038600" cy="2667000"/>
          </a:xfrm>
        </p:spPr>
      </p:pic>
      <p:sp>
        <p:nvSpPr>
          <p:cNvPr id="5" name="TextBox 4"/>
          <p:cNvSpPr txBox="1"/>
          <p:nvPr/>
        </p:nvSpPr>
        <p:spPr>
          <a:xfrm>
            <a:off x="533400" y="5867400"/>
            <a:ext cx="6400800" cy="523220"/>
          </a:xfrm>
          <a:prstGeom prst="rect">
            <a:avLst/>
          </a:prstGeom>
          <a:noFill/>
        </p:spPr>
        <p:txBody>
          <a:bodyPr wrap="square" rtlCol="0">
            <a:spAutoFit/>
          </a:bodyPr>
          <a:lstStyle/>
          <a:p>
            <a:r>
              <a:rPr lang="en-US" sz="2800" b="1" dirty="0" smtClean="0"/>
              <a:t>Nothing tried, nothing gained.</a:t>
            </a:r>
            <a:endParaRPr lang="en-US" sz="2800" b="1" dirty="0"/>
          </a:p>
        </p:txBody>
      </p:sp>
      <p:sp>
        <p:nvSpPr>
          <p:cNvPr id="7" name="TextBox 6"/>
          <p:cNvSpPr txBox="1"/>
          <p:nvPr/>
        </p:nvSpPr>
        <p:spPr>
          <a:xfrm>
            <a:off x="4534593" y="4267200"/>
            <a:ext cx="4171604" cy="1107996"/>
          </a:xfrm>
          <a:prstGeom prst="rect">
            <a:avLst/>
          </a:prstGeom>
          <a:noFill/>
        </p:spPr>
        <p:txBody>
          <a:bodyPr wrap="square" rtlCol="0">
            <a:spAutoFit/>
          </a:bodyPr>
          <a:lstStyle/>
          <a:p>
            <a:r>
              <a:rPr lang="en-US" sz="1100" dirty="0" smtClean="0"/>
              <a:t>Image retrieved from: Baron, J. (22 Oct. 2018). “Don’t believe the headline hype when it comes to genomic research.” Forbes. Retrieved from: </a:t>
            </a:r>
            <a:r>
              <a:rPr lang="en-US" sz="1100" dirty="0"/>
              <a:t>https://www.forbes.com/sites/jessicabaron/2018/10/22/dont-believe-the-headline-hype-when-it-comes-to-genomics-research/#622176486e5c</a:t>
            </a:r>
          </a:p>
        </p:txBody>
      </p:sp>
    </p:spTree>
    <p:extLst>
      <p:ext uri="{BB962C8B-B14F-4D97-AF65-F5344CB8AC3E}">
        <p14:creationId xmlns:p14="http://schemas.microsoft.com/office/powerpoint/2010/main" val="57608436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post-workshop support</a:t>
            </a:r>
            <a:endParaRPr lang="en-US" dirty="0"/>
          </a:p>
        </p:txBody>
      </p:sp>
      <p:sp>
        <p:nvSpPr>
          <p:cNvPr id="3" name="Text Placeholder 2"/>
          <p:cNvSpPr>
            <a:spLocks noGrp="1"/>
          </p:cNvSpPr>
          <p:nvPr>
            <p:ph type="body" idx="1"/>
          </p:nvPr>
        </p:nvSpPr>
        <p:spPr/>
        <p:txBody>
          <a:bodyPr/>
          <a:lstStyle/>
          <a:p>
            <a:r>
              <a:rPr lang="en-US" sz="3600" dirty="0" smtClean="0"/>
              <a:t>3)</a:t>
            </a:r>
            <a:endParaRPr lang="en-US" sz="3600" dirty="0"/>
          </a:p>
        </p:txBody>
      </p:sp>
    </p:spTree>
    <p:extLst>
      <p:ext uri="{BB962C8B-B14F-4D97-AF65-F5344CB8AC3E}">
        <p14:creationId xmlns:p14="http://schemas.microsoft.com/office/powerpoint/2010/main" val="289287546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Literacy?</a:t>
            </a:r>
            <a:endParaRPr lang="en-US" dirty="0"/>
          </a:p>
        </p:txBody>
      </p:sp>
      <p:sp>
        <p:nvSpPr>
          <p:cNvPr id="3" name="TextBox 2"/>
          <p:cNvSpPr txBox="1"/>
          <p:nvPr/>
        </p:nvSpPr>
        <p:spPr>
          <a:xfrm>
            <a:off x="393403" y="2261200"/>
            <a:ext cx="8185568" cy="1338828"/>
          </a:xfrm>
          <a:prstGeom prst="rect">
            <a:avLst/>
          </a:prstGeom>
          <a:noFill/>
        </p:spPr>
        <p:txBody>
          <a:bodyPr wrap="square" rtlCol="0">
            <a:spAutoFit/>
          </a:bodyPr>
          <a:lstStyle/>
          <a:p>
            <a:r>
              <a:rPr lang="en-US" sz="2700" dirty="0">
                <a:effectLst>
                  <a:outerShdw blurRad="38100" dist="38100" dir="2700000" algn="tl">
                    <a:srgbClr val="000000">
                      <a:alpha val="43137"/>
                    </a:srgbClr>
                  </a:outerShdw>
                </a:effectLst>
              </a:rPr>
              <a:t>“…knowledge and skills involved in collecting, processing, managing, evaluating, and using data for scientific inquiry.”</a:t>
            </a:r>
          </a:p>
        </p:txBody>
      </p:sp>
      <p:sp>
        <p:nvSpPr>
          <p:cNvPr id="4" name="TextBox 3"/>
          <p:cNvSpPr txBox="1"/>
          <p:nvPr/>
        </p:nvSpPr>
        <p:spPr>
          <a:xfrm>
            <a:off x="578644" y="5507831"/>
            <a:ext cx="5600316" cy="369332"/>
          </a:xfrm>
          <a:prstGeom prst="rect">
            <a:avLst/>
          </a:prstGeom>
          <a:noFill/>
        </p:spPr>
        <p:txBody>
          <a:bodyPr wrap="none" rtlCol="0">
            <a:spAutoFit/>
          </a:bodyPr>
          <a:lstStyle/>
          <a:p>
            <a:r>
              <a:rPr lang="en-US" sz="1800"/>
              <a:t>https://nnlm.gov/data/thesaurus/data-literacy</a:t>
            </a:r>
            <a:endParaRPr lang="en-US" sz="1800" dirty="0"/>
          </a:p>
        </p:txBody>
      </p:sp>
      <p:sp>
        <p:nvSpPr>
          <p:cNvPr id="5" name="Slide Number Placeholder 4"/>
          <p:cNvSpPr>
            <a:spLocks noGrp="1"/>
          </p:cNvSpPr>
          <p:nvPr>
            <p:ph type="sldNum" sz="quarter" idx="4294967295"/>
          </p:nvPr>
        </p:nvSpPr>
        <p:spPr/>
        <p:txBody>
          <a:bodyPr/>
          <a:lstStyle/>
          <a:p>
            <a:fld id="{6BD2D28D-BF6C-4DF6-BDB3-C351B83FAF29}" type="slidenum">
              <a:rPr lang="en-US" smtClean="0"/>
              <a:t>4</a:t>
            </a:fld>
            <a:endParaRPr lang="en-US"/>
          </a:p>
        </p:txBody>
      </p:sp>
    </p:spTree>
    <p:extLst>
      <p:ext uri="{BB962C8B-B14F-4D97-AF65-F5344CB8AC3E}">
        <p14:creationId xmlns:p14="http://schemas.microsoft.com/office/powerpoint/2010/main" val="319187109"/>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0161"/>
            <a:ext cx="8229600" cy="685800"/>
          </a:xfrm>
        </p:spPr>
        <p:txBody>
          <a:bodyPr/>
          <a:lstStyle/>
          <a:p>
            <a:r>
              <a:rPr lang="en-US" sz="3600" dirty="0" smtClean="0"/>
              <a:t>Encourage Carpentry Skills…</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243" y="1134560"/>
            <a:ext cx="6339840" cy="3962400"/>
          </a:xfrm>
        </p:spPr>
      </p:pic>
      <p:sp>
        <p:nvSpPr>
          <p:cNvPr id="6" name="TextBox 5"/>
          <p:cNvSpPr txBox="1"/>
          <p:nvPr/>
        </p:nvSpPr>
        <p:spPr>
          <a:xfrm rot="16200000">
            <a:off x="-1139281" y="2646400"/>
            <a:ext cx="4131679" cy="938719"/>
          </a:xfrm>
          <a:prstGeom prst="rect">
            <a:avLst/>
          </a:prstGeom>
          <a:noFill/>
        </p:spPr>
        <p:txBody>
          <a:bodyPr wrap="square" rtlCol="0">
            <a:spAutoFit/>
          </a:bodyPr>
          <a:lstStyle/>
          <a:p>
            <a:r>
              <a:rPr lang="en-US" sz="1100" dirty="0" smtClean="0"/>
              <a:t>Image retrieved from: “Little Lake Health Center Continues Tradition of Brown Bag Lunches</a:t>
            </a:r>
            <a:r>
              <a:rPr lang="en-US" sz="1100" dirty="0"/>
              <a:t>.” (Jan. 2015). MCHC </a:t>
            </a:r>
            <a:r>
              <a:rPr lang="en-US" sz="1100" dirty="0" smtClean="0"/>
              <a:t>Health Centers. Retrieved from: </a:t>
            </a:r>
            <a:r>
              <a:rPr lang="en-US" sz="1100" dirty="0"/>
              <a:t>https://www.mchcinc.org/news/whats-happening/little-lake-health-center-brown-bag-lunches/</a:t>
            </a:r>
          </a:p>
        </p:txBody>
      </p:sp>
      <p:sp>
        <p:nvSpPr>
          <p:cNvPr id="3" name="TextBox 2"/>
          <p:cNvSpPr txBox="1"/>
          <p:nvPr/>
        </p:nvSpPr>
        <p:spPr>
          <a:xfrm>
            <a:off x="457198" y="5325558"/>
            <a:ext cx="7696201" cy="1200329"/>
          </a:xfrm>
          <a:prstGeom prst="rect">
            <a:avLst/>
          </a:prstGeom>
          <a:noFill/>
        </p:spPr>
        <p:txBody>
          <a:bodyPr wrap="square" rtlCol="0">
            <a:spAutoFit/>
          </a:bodyPr>
          <a:lstStyle/>
          <a:p>
            <a:pPr algn="ctr"/>
            <a:r>
              <a:rPr lang="en-US" sz="3600" b="1" kern="0" dirty="0" smtClean="0">
                <a:solidFill>
                  <a:srgbClr val="000000"/>
                </a:solidFill>
                <a:latin typeface="Arial Black"/>
                <a:ea typeface="+mj-ea"/>
                <a:cs typeface="+mj-cs"/>
              </a:rPr>
              <a:t>…BEYOND Carpentry Workshops!</a:t>
            </a:r>
            <a:endParaRPr lang="en-US" dirty="0"/>
          </a:p>
        </p:txBody>
      </p:sp>
    </p:spTree>
    <p:extLst>
      <p:ext uri="{BB962C8B-B14F-4D97-AF65-F5344CB8AC3E}">
        <p14:creationId xmlns:p14="http://schemas.microsoft.com/office/powerpoint/2010/main" val="191284280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Collateral Impact</a:t>
            </a:r>
            <a:endParaRPr lang="en-US" dirty="0"/>
          </a:p>
        </p:txBody>
      </p:sp>
      <p:sp>
        <p:nvSpPr>
          <p:cNvPr id="3" name="Text Placeholder 2"/>
          <p:cNvSpPr>
            <a:spLocks noGrp="1"/>
          </p:cNvSpPr>
          <p:nvPr>
            <p:ph type="body" idx="1"/>
          </p:nvPr>
        </p:nvSpPr>
        <p:spPr/>
        <p:txBody>
          <a:bodyPr/>
          <a:lstStyle/>
          <a:p>
            <a:r>
              <a:rPr lang="en-US" dirty="0" smtClean="0"/>
              <a:t>Present reality</a:t>
            </a:r>
            <a:endParaRPr lang="en-US" dirty="0"/>
          </a:p>
        </p:txBody>
      </p:sp>
      <p:sp>
        <p:nvSpPr>
          <p:cNvPr id="4" name="Content Placeholder 3"/>
          <p:cNvSpPr>
            <a:spLocks noGrp="1"/>
          </p:cNvSpPr>
          <p:nvPr>
            <p:ph sz="half" idx="2"/>
          </p:nvPr>
        </p:nvSpPr>
        <p:spPr>
          <a:xfrm>
            <a:off x="457200" y="2174875"/>
            <a:ext cx="4040188" cy="2778125"/>
          </a:xfrm>
        </p:spPr>
        <p:txBody>
          <a:bodyPr/>
          <a:lstStyle/>
          <a:p>
            <a:pPr>
              <a:lnSpc>
                <a:spcPct val="150000"/>
              </a:lnSpc>
            </a:pPr>
            <a:r>
              <a:rPr lang="en-US" sz="2000" dirty="0" smtClean="0"/>
              <a:t>Low attendance</a:t>
            </a:r>
          </a:p>
          <a:p>
            <a:pPr>
              <a:lnSpc>
                <a:spcPct val="150000"/>
              </a:lnSpc>
            </a:pPr>
            <a:r>
              <a:rPr lang="en-US" sz="2000" dirty="0" smtClean="0"/>
              <a:t>Few instructors available</a:t>
            </a:r>
          </a:p>
          <a:p>
            <a:pPr>
              <a:lnSpc>
                <a:spcPct val="150000"/>
              </a:lnSpc>
            </a:pPr>
            <a:r>
              <a:rPr lang="en-US" sz="2000" dirty="0" smtClean="0"/>
              <a:t>Not all instructors can answer certain questions</a:t>
            </a:r>
          </a:p>
        </p:txBody>
      </p:sp>
      <p:sp>
        <p:nvSpPr>
          <p:cNvPr id="5" name="Text Placeholder 4"/>
          <p:cNvSpPr>
            <a:spLocks noGrp="1"/>
          </p:cNvSpPr>
          <p:nvPr>
            <p:ph type="body" sz="quarter" idx="3"/>
          </p:nvPr>
        </p:nvSpPr>
        <p:spPr/>
        <p:txBody>
          <a:bodyPr/>
          <a:lstStyle/>
          <a:p>
            <a:r>
              <a:rPr lang="en-US" dirty="0" smtClean="0"/>
              <a:t>Future hope</a:t>
            </a:r>
            <a:endParaRPr lang="en-US" dirty="0"/>
          </a:p>
        </p:txBody>
      </p:sp>
      <p:sp>
        <p:nvSpPr>
          <p:cNvPr id="6" name="Content Placeholder 5"/>
          <p:cNvSpPr>
            <a:spLocks noGrp="1"/>
          </p:cNvSpPr>
          <p:nvPr>
            <p:ph sz="quarter" idx="4"/>
          </p:nvPr>
        </p:nvSpPr>
        <p:spPr>
          <a:xfrm>
            <a:off x="4645025" y="2174875"/>
            <a:ext cx="4041775" cy="2778125"/>
          </a:xfrm>
        </p:spPr>
        <p:txBody>
          <a:bodyPr/>
          <a:lstStyle/>
          <a:p>
            <a:pPr>
              <a:lnSpc>
                <a:spcPct val="150000"/>
              </a:lnSpc>
            </a:pPr>
            <a:r>
              <a:rPr lang="en-US" sz="2000" dirty="0" smtClean="0"/>
              <a:t>Appeal to more disciplines</a:t>
            </a:r>
          </a:p>
          <a:p>
            <a:pPr>
              <a:lnSpc>
                <a:spcPct val="150000"/>
              </a:lnSpc>
            </a:pPr>
            <a:r>
              <a:rPr lang="en-US" sz="2000" dirty="0" smtClean="0"/>
              <a:t>Hold Brown Bags more regularly</a:t>
            </a:r>
          </a:p>
          <a:p>
            <a:pPr>
              <a:lnSpc>
                <a:spcPct val="150000"/>
              </a:lnSpc>
            </a:pPr>
            <a:r>
              <a:rPr lang="en-US" sz="2000" dirty="0" smtClean="0"/>
              <a:t>Have more instructors, more experience, more answers</a:t>
            </a:r>
            <a:endParaRPr lang="en-US" sz="2000" dirty="0"/>
          </a:p>
        </p:txBody>
      </p:sp>
      <p:sp>
        <p:nvSpPr>
          <p:cNvPr id="7" name="TextBox 6"/>
          <p:cNvSpPr txBox="1"/>
          <p:nvPr/>
        </p:nvSpPr>
        <p:spPr>
          <a:xfrm>
            <a:off x="453044" y="5410200"/>
            <a:ext cx="7696200" cy="954107"/>
          </a:xfrm>
          <a:prstGeom prst="rect">
            <a:avLst/>
          </a:prstGeom>
          <a:noFill/>
        </p:spPr>
        <p:txBody>
          <a:bodyPr wrap="square" rtlCol="0">
            <a:spAutoFit/>
          </a:bodyPr>
          <a:lstStyle/>
          <a:p>
            <a:r>
              <a:rPr lang="en-US" sz="2800" b="1" dirty="0" smtClean="0"/>
              <a:t>Create resonating impacts with targeted improvements.</a:t>
            </a:r>
            <a:endParaRPr lang="en-US" sz="2800" b="1" dirty="0"/>
          </a:p>
        </p:txBody>
      </p:sp>
    </p:spTree>
    <p:extLst>
      <p:ext uri="{BB962C8B-B14F-4D97-AF65-F5344CB8AC3E}">
        <p14:creationId xmlns:p14="http://schemas.microsoft.com/office/powerpoint/2010/main" val="287281208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633"/>
            <a:ext cx="8229600" cy="914400"/>
          </a:xfrm>
        </p:spPr>
        <p:txBody>
          <a:bodyPr/>
          <a:lstStyle/>
          <a:p>
            <a:r>
              <a:rPr lang="en-US" dirty="0" smtClean="0"/>
              <a:t>Summary</a:t>
            </a:r>
            <a:endParaRPr lang="en-US" dirty="0"/>
          </a:p>
        </p:txBody>
      </p:sp>
      <p:sp>
        <p:nvSpPr>
          <p:cNvPr id="3" name="Content Placeholder 2"/>
          <p:cNvSpPr>
            <a:spLocks noGrp="1"/>
          </p:cNvSpPr>
          <p:nvPr>
            <p:ph idx="1"/>
          </p:nvPr>
        </p:nvSpPr>
        <p:spPr>
          <a:xfrm>
            <a:off x="472440" y="1371600"/>
            <a:ext cx="8229600" cy="4191000"/>
          </a:xfrm>
        </p:spPr>
        <p:txBody>
          <a:bodyPr/>
          <a:lstStyle/>
          <a:p>
            <a:pPr>
              <a:lnSpc>
                <a:spcPct val="150000"/>
              </a:lnSpc>
            </a:pPr>
            <a:r>
              <a:rPr lang="en-US" sz="2000" dirty="0" smtClean="0"/>
              <a:t>OSU Carpentries is a continued work in progress.</a:t>
            </a:r>
          </a:p>
          <a:p>
            <a:pPr lvl="1">
              <a:lnSpc>
                <a:spcPct val="150000"/>
              </a:lnSpc>
            </a:pPr>
            <a:r>
              <a:rPr lang="en-US" sz="2000" dirty="0" smtClean="0"/>
              <a:t>We had a need: Data literacy</a:t>
            </a:r>
          </a:p>
          <a:p>
            <a:pPr lvl="1">
              <a:lnSpc>
                <a:spcPct val="150000"/>
              </a:lnSpc>
            </a:pPr>
            <a:r>
              <a:rPr lang="en-US" sz="2000" dirty="0" smtClean="0"/>
              <a:t>We established a foundation: OSU Libraries</a:t>
            </a:r>
          </a:p>
          <a:p>
            <a:pPr lvl="1">
              <a:lnSpc>
                <a:spcPct val="150000"/>
              </a:lnSpc>
            </a:pPr>
            <a:r>
              <a:rPr lang="en-US" sz="2000" dirty="0"/>
              <a:t>W</a:t>
            </a:r>
            <a:r>
              <a:rPr lang="en-US" sz="2000" dirty="0" smtClean="0"/>
              <a:t>e keep growing and exploring.</a:t>
            </a:r>
          </a:p>
          <a:p>
            <a:pPr lvl="2">
              <a:lnSpc>
                <a:spcPct val="150000"/>
              </a:lnSpc>
            </a:pPr>
            <a:r>
              <a:rPr lang="en-US" sz="1600" dirty="0" smtClean="0"/>
              <a:t>More instructors</a:t>
            </a:r>
          </a:p>
          <a:p>
            <a:pPr lvl="2">
              <a:lnSpc>
                <a:spcPct val="150000"/>
              </a:lnSpc>
            </a:pPr>
            <a:r>
              <a:rPr lang="en-US" sz="1600" dirty="0" smtClean="0"/>
              <a:t>Broader discipline appeal</a:t>
            </a:r>
          </a:p>
          <a:p>
            <a:pPr>
              <a:lnSpc>
                <a:spcPct val="150000"/>
              </a:lnSpc>
            </a:pPr>
            <a:r>
              <a:rPr lang="en-US" sz="2000" dirty="0" smtClean="0"/>
              <a:t>Keep answering campus needs by spreading campus impact</a:t>
            </a:r>
          </a:p>
          <a:p>
            <a:pPr>
              <a:lnSpc>
                <a:spcPct val="150000"/>
              </a:lnSpc>
            </a:pPr>
            <a:r>
              <a:rPr lang="en-US" sz="2000" dirty="0" smtClean="0"/>
              <a:t>Discover new ways to spread data literacy</a:t>
            </a:r>
          </a:p>
        </p:txBody>
      </p:sp>
      <p:sp>
        <p:nvSpPr>
          <p:cNvPr id="5" name="TextBox 4"/>
          <p:cNvSpPr txBox="1"/>
          <p:nvPr/>
        </p:nvSpPr>
        <p:spPr>
          <a:xfrm>
            <a:off x="472440" y="5737167"/>
            <a:ext cx="6995160" cy="523220"/>
          </a:xfrm>
          <a:prstGeom prst="rect">
            <a:avLst/>
          </a:prstGeom>
          <a:noFill/>
        </p:spPr>
        <p:txBody>
          <a:bodyPr wrap="square" rtlCol="0">
            <a:spAutoFit/>
          </a:bodyPr>
          <a:lstStyle/>
          <a:p>
            <a:r>
              <a:rPr lang="en-US" sz="2800" b="1" dirty="0" smtClean="0"/>
              <a:t>Create a solution; leave a legacy.</a:t>
            </a:r>
            <a:endParaRPr lang="en-US" sz="2800" b="1" dirty="0"/>
          </a:p>
        </p:txBody>
      </p:sp>
    </p:spTree>
    <p:extLst>
      <p:ext uri="{BB962C8B-B14F-4D97-AF65-F5344CB8AC3E}">
        <p14:creationId xmlns:p14="http://schemas.microsoft.com/office/powerpoint/2010/main" val="109181749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Are there any questions?</a:t>
            </a:r>
            <a:endParaRPr lang="en-US" dirty="0"/>
          </a:p>
        </p:txBody>
      </p:sp>
    </p:spTree>
    <p:extLst>
      <p:ext uri="{BB962C8B-B14F-4D97-AF65-F5344CB8AC3E}">
        <p14:creationId xmlns:p14="http://schemas.microsoft.com/office/powerpoint/2010/main" val="164462714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Twain and Disraeli had it right!</a:t>
            </a:r>
            <a:endParaRPr lang="en-US" dirty="0"/>
          </a:p>
        </p:txBody>
      </p:sp>
      <p:pic>
        <p:nvPicPr>
          <p:cNvPr id="3" name="Picture 2"/>
          <p:cNvPicPr>
            <a:picLocks noChangeAspect="1"/>
          </p:cNvPicPr>
          <p:nvPr/>
        </p:nvPicPr>
        <p:blipFill>
          <a:blip r:embed="rId3"/>
          <a:stretch>
            <a:fillRect/>
          </a:stretch>
        </p:blipFill>
        <p:spPr>
          <a:xfrm>
            <a:off x="1289420" y="1600200"/>
            <a:ext cx="6787780" cy="4009736"/>
          </a:xfrm>
          <a:prstGeom prst="rect">
            <a:avLst/>
          </a:prstGeom>
        </p:spPr>
      </p:pic>
      <p:sp>
        <p:nvSpPr>
          <p:cNvPr id="5" name="Rectangle 4"/>
          <p:cNvSpPr/>
          <p:nvPr/>
        </p:nvSpPr>
        <p:spPr>
          <a:xfrm>
            <a:off x="838200" y="5791200"/>
            <a:ext cx="5357044" cy="369332"/>
          </a:xfrm>
          <a:prstGeom prst="rect">
            <a:avLst/>
          </a:prstGeom>
        </p:spPr>
        <p:txBody>
          <a:bodyPr wrap="none">
            <a:spAutoFit/>
          </a:bodyPr>
          <a:lstStyle/>
          <a:p>
            <a:r>
              <a:rPr lang="en-US" sz="1800" dirty="0">
                <a:hlinkClick r:id="rId4"/>
              </a:rPr>
              <a:t>http://www.twainquotes.com/Statistics.html</a:t>
            </a:r>
            <a:endParaRPr lang="en-US" sz="1800" dirty="0"/>
          </a:p>
        </p:txBody>
      </p:sp>
      <p:sp>
        <p:nvSpPr>
          <p:cNvPr id="4" name="Slide Number Placeholder 3"/>
          <p:cNvSpPr>
            <a:spLocks noGrp="1"/>
          </p:cNvSpPr>
          <p:nvPr>
            <p:ph type="sldNum" sz="quarter" idx="4294967295"/>
          </p:nvPr>
        </p:nvSpPr>
        <p:spPr/>
        <p:txBody>
          <a:bodyPr/>
          <a:lstStyle/>
          <a:p>
            <a:fld id="{6BD2D28D-BF6C-4DF6-BDB3-C351B83FAF29}" type="slidenum">
              <a:rPr lang="en-US" smtClean="0"/>
              <a:t>5</a:t>
            </a:fld>
            <a:endParaRPr lang="en-US"/>
          </a:p>
        </p:txBody>
      </p:sp>
    </p:spTree>
    <p:extLst>
      <p:ext uri="{BB962C8B-B14F-4D97-AF65-F5344CB8AC3E}">
        <p14:creationId xmlns:p14="http://schemas.microsoft.com/office/powerpoint/2010/main" val="382631657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Students Need Data Literacy?</a:t>
            </a:r>
            <a:endParaRPr lang="en-US" dirty="0"/>
          </a:p>
        </p:txBody>
      </p:sp>
      <p:sp>
        <p:nvSpPr>
          <p:cNvPr id="4" name="TextBox 3"/>
          <p:cNvSpPr txBox="1"/>
          <p:nvPr/>
        </p:nvSpPr>
        <p:spPr>
          <a:xfrm>
            <a:off x="434341" y="2757250"/>
            <a:ext cx="7993379" cy="2677656"/>
          </a:xfrm>
          <a:prstGeom prst="rect">
            <a:avLst/>
          </a:prstGeom>
          <a:noFill/>
        </p:spPr>
        <p:txBody>
          <a:bodyPr wrap="square" rtlCol="0">
            <a:spAutoFit/>
          </a:bodyPr>
          <a:lstStyle/>
          <a:p>
            <a:pPr algn="ctr"/>
            <a:endParaRPr lang="en-US" dirty="0">
              <a:effectLst>
                <a:outerShdw blurRad="38100" dist="38100" dir="2700000" algn="tl">
                  <a:srgbClr val="000000">
                    <a:alpha val="43137"/>
                  </a:srgbClr>
                </a:outerShdw>
              </a:effectLst>
            </a:endParaRPr>
          </a:p>
          <a:p>
            <a:pPr algn="ctr"/>
            <a:r>
              <a:rPr lang="en-US" i="1" dirty="0">
                <a:effectLst>
                  <a:outerShdw blurRad="38100" dist="38100" dir="2700000" algn="tl">
                    <a:srgbClr val="000000">
                      <a:alpha val="43137"/>
                    </a:srgbClr>
                  </a:outerShdw>
                </a:effectLst>
              </a:rPr>
              <a:t>“…the number of abstracts in the database in 1957 was 2,232,688 and grew to 17,627,459 in 1997, a 690% jump.  However, the growth slowed down in the last two years. The number of abstracts in 1999 was 19,029,012 and 19,754,012 in 2000, a growth of only 3.81%.”</a:t>
            </a:r>
          </a:p>
        </p:txBody>
      </p:sp>
      <p:sp>
        <p:nvSpPr>
          <p:cNvPr id="6" name="Rectangle 5"/>
          <p:cNvSpPr/>
          <p:nvPr/>
        </p:nvSpPr>
        <p:spPr>
          <a:xfrm>
            <a:off x="304800" y="5638800"/>
            <a:ext cx="8633460" cy="415498"/>
          </a:xfrm>
          <a:prstGeom prst="rect">
            <a:avLst/>
          </a:prstGeom>
        </p:spPr>
        <p:txBody>
          <a:bodyPr wrap="square">
            <a:spAutoFit/>
          </a:bodyPr>
          <a:lstStyle/>
          <a:p>
            <a:r>
              <a:rPr lang="en-US" sz="1050" dirty="0" err="1">
                <a:latin typeface="Calibri" panose="020F0502020204030204" pitchFamily="34" charset="0"/>
              </a:rPr>
              <a:t>Ibironke</a:t>
            </a:r>
            <a:r>
              <a:rPr lang="en-US" sz="1050" dirty="0">
                <a:latin typeface="Calibri" panose="020F0502020204030204" pitchFamily="34" charset="0"/>
              </a:rPr>
              <a:t> O. </a:t>
            </a:r>
            <a:r>
              <a:rPr lang="en-US" sz="1050" dirty="0" err="1">
                <a:latin typeface="Calibri" panose="020F0502020204030204" pitchFamily="34" charset="0"/>
              </a:rPr>
              <a:t>Lawal</a:t>
            </a:r>
            <a:r>
              <a:rPr lang="en-US" sz="1050" dirty="0">
                <a:latin typeface="Calibri" panose="020F0502020204030204" pitchFamily="34" charset="0"/>
              </a:rPr>
              <a:t> MA, BSc, </a:t>
            </a:r>
            <a:r>
              <a:rPr lang="en-US" sz="1050" dirty="0" err="1">
                <a:latin typeface="Calibri" panose="020F0502020204030204" pitchFamily="34" charset="0"/>
              </a:rPr>
              <a:t>PGDipLib</a:t>
            </a:r>
            <a:r>
              <a:rPr lang="en-US" sz="1050" dirty="0">
                <a:latin typeface="Calibri" panose="020F0502020204030204" pitchFamily="34" charset="0"/>
              </a:rPr>
              <a:t> (2001) Integrating Chemical Information into the Undergraduate Curriculum, Science &amp; Technology Libraries, 20:1, 43-57, DOI: 10.1300/J122v20n01_03</a:t>
            </a:r>
          </a:p>
        </p:txBody>
      </p:sp>
      <p:sp>
        <p:nvSpPr>
          <p:cNvPr id="3" name="TextBox 2"/>
          <p:cNvSpPr txBox="1"/>
          <p:nvPr/>
        </p:nvSpPr>
        <p:spPr>
          <a:xfrm>
            <a:off x="838200" y="1905000"/>
            <a:ext cx="7589520" cy="507831"/>
          </a:xfrm>
          <a:prstGeom prst="rect">
            <a:avLst/>
          </a:prstGeom>
          <a:noFill/>
        </p:spPr>
        <p:txBody>
          <a:bodyPr wrap="square" rtlCol="0">
            <a:spAutoFit/>
          </a:bodyPr>
          <a:lstStyle/>
          <a:p>
            <a:r>
              <a:rPr lang="en-US" sz="2700" dirty="0">
                <a:effectLst>
                  <a:outerShdw blurRad="38100" dist="38100" dir="2700000" algn="tl">
                    <a:srgbClr val="000000">
                      <a:alpha val="43137"/>
                    </a:srgbClr>
                  </a:outerShdw>
                </a:effectLst>
              </a:rPr>
              <a:t>1)  To become competent </a:t>
            </a:r>
            <a:r>
              <a:rPr lang="en-US" sz="2700" dirty="0" smtClean="0">
                <a:effectLst>
                  <a:outerShdw blurRad="38100" dist="38100" dir="2700000" algn="tl">
                    <a:srgbClr val="000000">
                      <a:alpha val="43137"/>
                    </a:srgbClr>
                  </a:outerShdw>
                </a:effectLst>
              </a:rPr>
              <a:t>data consumers</a:t>
            </a:r>
            <a:endParaRPr lang="en-US" sz="27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p:txBody>
          <a:bodyPr/>
          <a:lstStyle/>
          <a:p>
            <a:fld id="{6BD2D28D-BF6C-4DF6-BDB3-C351B83FAF29}" type="slidenum">
              <a:rPr lang="en-US" smtClean="0"/>
              <a:t>6</a:t>
            </a:fld>
            <a:endParaRPr lang="en-US"/>
          </a:p>
        </p:txBody>
      </p:sp>
    </p:spTree>
    <p:extLst>
      <p:ext uri="{BB962C8B-B14F-4D97-AF65-F5344CB8AC3E}">
        <p14:creationId xmlns:p14="http://schemas.microsoft.com/office/powerpoint/2010/main" val="83079840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633"/>
            <a:ext cx="8229600" cy="1295400"/>
          </a:xfrm>
        </p:spPr>
        <p:txBody>
          <a:bodyPr/>
          <a:lstStyle/>
          <a:p>
            <a:r>
              <a:rPr lang="en-US" dirty="0" smtClean="0"/>
              <a:t>Why do Students Need Data Literacy?</a:t>
            </a:r>
            <a:endParaRPr lang="en-US" dirty="0"/>
          </a:p>
        </p:txBody>
      </p:sp>
      <p:sp>
        <p:nvSpPr>
          <p:cNvPr id="3" name="Rectangle 2"/>
          <p:cNvSpPr/>
          <p:nvPr/>
        </p:nvSpPr>
        <p:spPr>
          <a:xfrm>
            <a:off x="610480" y="5943600"/>
            <a:ext cx="6615113" cy="461665"/>
          </a:xfrm>
          <a:prstGeom prst="rect">
            <a:avLst/>
          </a:prstGeom>
        </p:spPr>
        <p:txBody>
          <a:bodyPr wrap="square">
            <a:spAutoFit/>
          </a:bodyPr>
          <a:lstStyle/>
          <a:p>
            <a:r>
              <a:rPr lang="en-US" sz="1200" dirty="0"/>
              <a:t>https://www.forbes.com/sites/laurencebradford/2018/10/11/why-all-employees-need-data-skills-in-2019-and-beyond/#5d3d7f21510f</a:t>
            </a:r>
          </a:p>
        </p:txBody>
      </p:sp>
      <p:sp>
        <p:nvSpPr>
          <p:cNvPr id="4" name="TextBox 3"/>
          <p:cNvSpPr txBox="1"/>
          <p:nvPr/>
        </p:nvSpPr>
        <p:spPr>
          <a:xfrm>
            <a:off x="575311" y="3052041"/>
            <a:ext cx="7993379" cy="2308324"/>
          </a:xfrm>
          <a:prstGeom prst="rect">
            <a:avLst/>
          </a:prstGeom>
          <a:noFill/>
        </p:spPr>
        <p:txBody>
          <a:bodyPr wrap="square" rtlCol="0">
            <a:spAutoFit/>
          </a:bodyPr>
          <a:lstStyle/>
          <a:p>
            <a:pPr algn="ctr"/>
            <a:r>
              <a:rPr lang="en-US" dirty="0"/>
              <a:t>From a Forbes blog post:  “Why All Employees Need Data Skills in 2019 (And Beyond)” </a:t>
            </a:r>
          </a:p>
          <a:p>
            <a:r>
              <a:rPr lang="en-US" dirty="0"/>
              <a:t>	</a:t>
            </a:r>
          </a:p>
          <a:p>
            <a:r>
              <a:rPr lang="en-US" i="1" dirty="0"/>
              <a:t>“</a:t>
            </a:r>
            <a:r>
              <a:rPr lang="en-US" i="1" dirty="0">
                <a:effectLst>
                  <a:outerShdw blurRad="38100" dist="38100" dir="2700000" algn="tl">
                    <a:srgbClr val="000000">
                      <a:alpha val="43137"/>
                    </a:srgbClr>
                  </a:outerShdw>
                </a:effectLst>
              </a:rPr>
              <a:t>Data isn’t used in a vacuum:  it touches many other roles, and those employees need the literacy to handle it effectively.”</a:t>
            </a:r>
          </a:p>
        </p:txBody>
      </p:sp>
      <p:sp>
        <p:nvSpPr>
          <p:cNvPr id="6" name="TextBox 5"/>
          <p:cNvSpPr txBox="1"/>
          <p:nvPr/>
        </p:nvSpPr>
        <p:spPr>
          <a:xfrm>
            <a:off x="304800" y="1998677"/>
            <a:ext cx="8686800" cy="507831"/>
          </a:xfrm>
          <a:prstGeom prst="rect">
            <a:avLst/>
          </a:prstGeom>
          <a:noFill/>
        </p:spPr>
        <p:txBody>
          <a:bodyPr wrap="square" rtlCol="0">
            <a:spAutoFit/>
          </a:bodyPr>
          <a:lstStyle/>
          <a:p>
            <a:r>
              <a:rPr lang="en-US" sz="2700" dirty="0">
                <a:effectLst>
                  <a:outerShdw blurRad="38100" dist="38100" dir="2700000" algn="tl">
                    <a:srgbClr val="000000">
                      <a:alpha val="43137"/>
                    </a:srgbClr>
                  </a:outerShdw>
                </a:effectLst>
              </a:rPr>
              <a:t>2)  To enhance their job skills </a:t>
            </a:r>
            <a:r>
              <a:rPr lang="en-US" sz="2700" dirty="0" smtClean="0">
                <a:effectLst>
                  <a:outerShdw blurRad="38100" dist="38100" dir="2700000" algn="tl">
                    <a:srgbClr val="000000">
                      <a:alpha val="43137"/>
                    </a:srgbClr>
                  </a:outerShdw>
                </a:effectLst>
              </a:rPr>
              <a:t>and employability</a:t>
            </a:r>
            <a:endParaRPr lang="en-US" sz="27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p:txBody>
          <a:bodyPr/>
          <a:lstStyle/>
          <a:p>
            <a:r>
              <a:rPr lang="en-US" dirty="0" smtClean="0"/>
              <a:t>7</a:t>
            </a:r>
            <a:endParaRPr lang="en-US" dirty="0"/>
          </a:p>
        </p:txBody>
      </p:sp>
    </p:spTree>
    <p:extLst>
      <p:ext uri="{BB962C8B-B14F-4D97-AF65-F5344CB8AC3E}">
        <p14:creationId xmlns:p14="http://schemas.microsoft.com/office/powerpoint/2010/main" val="21941979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90600" y="263762"/>
            <a:ext cx="7293328" cy="5710900"/>
            <a:chOff x="990600" y="263762"/>
            <a:chExt cx="7293328" cy="5710900"/>
          </a:xfrm>
        </p:grpSpPr>
        <p:sp>
          <p:nvSpPr>
            <p:cNvPr id="5" name="Oval 4"/>
            <p:cNvSpPr/>
            <p:nvPr/>
          </p:nvSpPr>
          <p:spPr>
            <a:xfrm>
              <a:off x="2189392" y="1518167"/>
              <a:ext cx="4648200" cy="43434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921728" y="3423167"/>
              <a:ext cx="2362200" cy="2362200"/>
              <a:chOff x="5943600" y="2971800"/>
              <a:chExt cx="2362200" cy="2362200"/>
            </a:xfrm>
          </p:grpSpPr>
          <p:sp>
            <p:nvSpPr>
              <p:cNvPr id="10" name="Oval 9"/>
              <p:cNvSpPr/>
              <p:nvPr/>
            </p:nvSpPr>
            <p:spPr>
              <a:xfrm>
                <a:off x="5943600" y="2971800"/>
                <a:ext cx="2362200" cy="2362200"/>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0" y="3308508"/>
                <a:ext cx="1621448" cy="1477328"/>
              </a:xfrm>
              <a:prstGeom prst="rect">
                <a:avLst/>
              </a:prstGeom>
              <a:noFill/>
            </p:spPr>
            <p:txBody>
              <a:bodyPr wrap="square" rtlCol="0">
                <a:spAutoFit/>
              </a:bodyPr>
              <a:lstStyle/>
              <a:p>
                <a:r>
                  <a:rPr lang="en-US" sz="1800" dirty="0" smtClean="0">
                    <a:solidFill>
                      <a:srgbClr val="FFFFFF"/>
                    </a:solidFill>
                  </a:rPr>
                  <a:t>Increasing analytical and computing power</a:t>
                </a:r>
                <a:endParaRPr lang="en-US" sz="1800" dirty="0">
                  <a:solidFill>
                    <a:srgbClr val="FFFFFF"/>
                  </a:solidFill>
                </a:endParaRPr>
              </a:p>
            </p:txBody>
          </p:sp>
        </p:grpSp>
        <p:grpSp>
          <p:nvGrpSpPr>
            <p:cNvPr id="16" name="Group 15"/>
            <p:cNvGrpSpPr/>
            <p:nvPr/>
          </p:nvGrpSpPr>
          <p:grpSpPr>
            <a:xfrm>
              <a:off x="990600" y="3612462"/>
              <a:ext cx="2362200" cy="2362200"/>
              <a:chOff x="1883752" y="3086100"/>
              <a:chExt cx="2362200" cy="2362200"/>
            </a:xfrm>
          </p:grpSpPr>
          <p:sp>
            <p:nvSpPr>
              <p:cNvPr id="9" name="Oval 8"/>
              <p:cNvSpPr/>
              <p:nvPr/>
            </p:nvSpPr>
            <p:spPr>
              <a:xfrm>
                <a:off x="1883752" y="3086100"/>
                <a:ext cx="2362200" cy="23622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62200" y="3390037"/>
                <a:ext cx="1621448" cy="1754326"/>
              </a:xfrm>
              <a:prstGeom prst="rect">
                <a:avLst/>
              </a:prstGeom>
              <a:noFill/>
            </p:spPr>
            <p:txBody>
              <a:bodyPr wrap="square" rtlCol="0">
                <a:spAutoFit/>
              </a:bodyPr>
              <a:lstStyle/>
              <a:p>
                <a:r>
                  <a:rPr lang="en-US" sz="1800" dirty="0" smtClean="0">
                    <a:solidFill>
                      <a:srgbClr val="FFFFFF"/>
                    </a:solidFill>
                  </a:rPr>
                  <a:t>More decision making based on data science techniques</a:t>
                </a:r>
                <a:endParaRPr lang="en-US" sz="1800" dirty="0">
                  <a:solidFill>
                    <a:srgbClr val="FFFFFF"/>
                  </a:solidFill>
                </a:endParaRPr>
              </a:p>
            </p:txBody>
          </p:sp>
        </p:grpSp>
        <p:sp>
          <p:nvSpPr>
            <p:cNvPr id="17" name="TextBox 16"/>
            <p:cNvSpPr txBox="1"/>
            <p:nvPr/>
          </p:nvSpPr>
          <p:spPr>
            <a:xfrm>
              <a:off x="3579310" y="3174434"/>
              <a:ext cx="2133600" cy="1477328"/>
            </a:xfrm>
            <a:prstGeom prst="rect">
              <a:avLst/>
            </a:prstGeom>
            <a:noFill/>
          </p:spPr>
          <p:txBody>
            <a:bodyPr wrap="square" rtlCol="0">
              <a:spAutoFit/>
            </a:bodyPr>
            <a:lstStyle/>
            <a:p>
              <a:pPr algn="ctr"/>
              <a:r>
                <a:rPr lang="en-US" sz="1800" dirty="0" smtClean="0"/>
                <a:t>An interdisciplinary workforce with new and evolving skills</a:t>
              </a:r>
              <a:endParaRPr lang="en-US" sz="1800" dirty="0"/>
            </a:p>
          </p:txBody>
        </p:sp>
        <p:sp>
          <p:nvSpPr>
            <p:cNvPr id="18" name="Right Arrow 17"/>
            <p:cNvSpPr/>
            <p:nvPr/>
          </p:nvSpPr>
          <p:spPr>
            <a:xfrm rot="5400000">
              <a:off x="4353771" y="2732490"/>
              <a:ext cx="533400" cy="344626"/>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1063235">
              <a:off x="3256713" y="4121582"/>
              <a:ext cx="533400" cy="344626"/>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1400226">
              <a:off x="5438627" y="4125913"/>
              <a:ext cx="533400" cy="344626"/>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439371" y="263762"/>
              <a:ext cx="2362200" cy="236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83879" y="596562"/>
              <a:ext cx="1621448" cy="1754326"/>
            </a:xfrm>
            <a:prstGeom prst="rect">
              <a:avLst/>
            </a:prstGeom>
            <a:noFill/>
          </p:spPr>
          <p:txBody>
            <a:bodyPr wrap="square" rtlCol="0">
              <a:spAutoFit/>
            </a:bodyPr>
            <a:lstStyle/>
            <a:p>
              <a:r>
                <a:rPr lang="en-US" sz="1800" dirty="0" smtClean="0">
                  <a:solidFill>
                    <a:srgbClr val="FFFFFF"/>
                  </a:solidFill>
                </a:rPr>
                <a:t>Greater exchange, storage &amp; use of accessible data</a:t>
              </a:r>
              <a:endParaRPr lang="en-US" sz="1800" dirty="0">
                <a:solidFill>
                  <a:srgbClr val="FFFFFF"/>
                </a:solidFill>
              </a:endParaRPr>
            </a:p>
          </p:txBody>
        </p:sp>
      </p:grpSp>
      <p:sp>
        <p:nvSpPr>
          <p:cNvPr id="23" name="Rectangle 22"/>
          <p:cNvSpPr/>
          <p:nvPr/>
        </p:nvSpPr>
        <p:spPr>
          <a:xfrm>
            <a:off x="482318" y="6125875"/>
            <a:ext cx="7203121" cy="430887"/>
          </a:xfrm>
          <a:prstGeom prst="rect">
            <a:avLst/>
          </a:prstGeom>
        </p:spPr>
        <p:txBody>
          <a:bodyPr wrap="square">
            <a:spAutoFit/>
          </a:bodyPr>
          <a:lstStyle/>
          <a:p>
            <a:r>
              <a:rPr lang="en-US" sz="1100" dirty="0"/>
              <a:t>https://royalsociety.org/-/media/policy/projects/dynamics-of-data-science/dynamics-of-data-science-skills-report.pdf</a:t>
            </a:r>
          </a:p>
        </p:txBody>
      </p:sp>
    </p:spTree>
    <p:extLst>
      <p:ext uri="{BB962C8B-B14F-4D97-AF65-F5344CB8AC3E}">
        <p14:creationId xmlns:p14="http://schemas.microsoft.com/office/powerpoint/2010/main" val="421784584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Students Need Data Literacy?</a:t>
            </a:r>
            <a:endParaRPr lang="en-US" dirty="0"/>
          </a:p>
        </p:txBody>
      </p:sp>
      <p:sp>
        <p:nvSpPr>
          <p:cNvPr id="6" name="TextBox 5"/>
          <p:cNvSpPr txBox="1"/>
          <p:nvPr/>
        </p:nvSpPr>
        <p:spPr>
          <a:xfrm>
            <a:off x="839391" y="2125266"/>
            <a:ext cx="6879431" cy="3185487"/>
          </a:xfrm>
          <a:prstGeom prst="rect">
            <a:avLst/>
          </a:prstGeom>
          <a:noFill/>
        </p:spPr>
        <p:txBody>
          <a:bodyPr wrap="square" rtlCol="0">
            <a:spAutoFit/>
          </a:bodyPr>
          <a:lstStyle/>
          <a:p>
            <a:pPr marL="557213" indent="-557213">
              <a:buAutoNum type="arabicParenR" startAt="3"/>
            </a:pPr>
            <a:r>
              <a:rPr lang="en-US" sz="2700" dirty="0">
                <a:effectLst>
                  <a:outerShdw blurRad="38100" dist="38100" dir="2700000" algn="tl">
                    <a:srgbClr val="000000">
                      <a:alpha val="43137"/>
                    </a:srgbClr>
                  </a:outerShdw>
                </a:effectLst>
              </a:rPr>
              <a:t>More advanced skills are needed for </a:t>
            </a:r>
            <a:r>
              <a:rPr lang="en-US" sz="2700" dirty="0" smtClean="0">
                <a:effectLst>
                  <a:outerShdw blurRad="38100" dist="38100" dir="2700000" algn="tl">
                    <a:srgbClr val="000000">
                      <a:alpha val="43137"/>
                    </a:srgbClr>
                  </a:outerShdw>
                </a:effectLst>
              </a:rPr>
              <a:t>research &amp; graduate </a:t>
            </a:r>
            <a:r>
              <a:rPr lang="en-US" sz="2700" dirty="0">
                <a:effectLst>
                  <a:outerShdw blurRad="38100" dist="38100" dir="2700000" algn="tl">
                    <a:srgbClr val="000000">
                      <a:alpha val="43137"/>
                    </a:srgbClr>
                  </a:outerShdw>
                </a:effectLst>
              </a:rPr>
              <a:t>education</a:t>
            </a:r>
            <a:r>
              <a:rPr lang="en-US" sz="2700" dirty="0" smtClean="0">
                <a:effectLst>
                  <a:outerShdw blurRad="38100" dist="38100" dir="2700000" algn="tl">
                    <a:srgbClr val="000000">
                      <a:alpha val="43137"/>
                    </a:srgbClr>
                  </a:outerShdw>
                </a:effectLst>
              </a:rPr>
              <a:t>:</a:t>
            </a:r>
          </a:p>
          <a:p>
            <a:endParaRPr lang="en-US" sz="2700" dirty="0">
              <a:effectLst>
                <a:outerShdw blurRad="38100" dist="38100" dir="2700000" algn="tl">
                  <a:srgbClr val="000000">
                    <a:alpha val="43137"/>
                  </a:srgbClr>
                </a:outerShdw>
              </a:effectLst>
            </a:endParaRPr>
          </a:p>
          <a:p>
            <a:pPr marL="900113" lvl="1" indent="-557213">
              <a:buFont typeface="Arial" panose="020B0604020202020204" pitchFamily="34" charset="0"/>
              <a:buChar char="•"/>
            </a:pPr>
            <a:r>
              <a:rPr lang="en-US" dirty="0"/>
              <a:t>Documentation and metadata</a:t>
            </a:r>
          </a:p>
          <a:p>
            <a:pPr marL="900113" lvl="1" indent="-557213">
              <a:buFont typeface="Arial" panose="020B0604020202020204" pitchFamily="34" charset="0"/>
              <a:buChar char="•"/>
            </a:pPr>
            <a:r>
              <a:rPr lang="en-US" dirty="0"/>
              <a:t>Version control</a:t>
            </a:r>
          </a:p>
          <a:p>
            <a:pPr marL="900113" lvl="1" indent="-557213">
              <a:buFont typeface="Arial" panose="020B0604020202020204" pitchFamily="34" charset="0"/>
              <a:buChar char="•"/>
            </a:pPr>
            <a:r>
              <a:rPr lang="en-US" dirty="0"/>
              <a:t>Software for data analysis, cleaning &amp; visualization</a:t>
            </a:r>
          </a:p>
          <a:p>
            <a:pPr marL="900113" lvl="1" indent="-557213">
              <a:buFont typeface="Arial" panose="020B0604020202020204" pitchFamily="34" charset="0"/>
              <a:buChar char="•"/>
            </a:pPr>
            <a:r>
              <a:rPr lang="en-US" dirty="0"/>
              <a:t>Data preservation</a:t>
            </a:r>
          </a:p>
        </p:txBody>
      </p:sp>
      <p:sp>
        <p:nvSpPr>
          <p:cNvPr id="3" name="Slide Number Placeholder 2"/>
          <p:cNvSpPr>
            <a:spLocks noGrp="1"/>
          </p:cNvSpPr>
          <p:nvPr>
            <p:ph type="sldNum" sz="quarter" idx="4294967295"/>
          </p:nvPr>
        </p:nvSpPr>
        <p:spPr/>
        <p:txBody>
          <a:bodyPr/>
          <a:lstStyle/>
          <a:p>
            <a:r>
              <a:rPr lang="en-US" dirty="0" smtClean="0"/>
              <a:t>9</a:t>
            </a:r>
            <a:endParaRPr lang="en-US" dirty="0"/>
          </a:p>
        </p:txBody>
      </p:sp>
    </p:spTree>
    <p:extLst>
      <p:ext uri="{BB962C8B-B14F-4D97-AF65-F5344CB8AC3E}">
        <p14:creationId xmlns:p14="http://schemas.microsoft.com/office/powerpoint/2010/main" val="348069808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CC66"/>
      </a:lt1>
      <a:dk2>
        <a:srgbClr val="000000"/>
      </a:dk2>
      <a:lt2>
        <a:srgbClr val="808080"/>
      </a:lt2>
      <a:accent1>
        <a:srgbClr val="FF6600"/>
      </a:accent1>
      <a:accent2>
        <a:srgbClr val="3333CC"/>
      </a:accent2>
      <a:accent3>
        <a:srgbClr val="FFE2B8"/>
      </a:accent3>
      <a:accent4>
        <a:srgbClr val="000000"/>
      </a:accent4>
      <a:accent5>
        <a:srgbClr val="FFB8AA"/>
      </a:accent5>
      <a:accent6>
        <a:srgbClr val="2D2DB9"/>
      </a:accent6>
      <a:hlink>
        <a:srgbClr val="9999FF"/>
      </a:hlink>
      <a:folHlink>
        <a:srgbClr val="B2B2B2"/>
      </a:folHlink>
    </a:clrScheme>
    <a:fontScheme name="Office Theme">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0E09A2A-3AE8-4AEA-9A34-822A36E1397C}" vid="{68F02A2B-235F-46A3-97C8-D84FDD852A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OSU1</Template>
  <TotalTime>1123</TotalTime>
  <Words>2250</Words>
  <Application>Microsoft Office PowerPoint</Application>
  <PresentationFormat>On-screen Show (4:3)</PresentationFormat>
  <Paragraphs>297</Paragraphs>
  <Slides>43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Black</vt:lpstr>
      <vt:lpstr>Calibri</vt:lpstr>
      <vt:lpstr>Times New Roman</vt:lpstr>
      <vt:lpstr>Verdana</vt:lpstr>
      <vt:lpstr>Wingdings</vt:lpstr>
      <vt:lpstr>Office Theme</vt:lpstr>
      <vt:lpstr>Promoting Data Literacy Across Campus with Carpentries: The Experience of Three Librarians</vt:lpstr>
      <vt:lpstr>Outline</vt:lpstr>
      <vt:lpstr>How the carpentries improve data literacy</vt:lpstr>
      <vt:lpstr>What is Data Literacy?</vt:lpstr>
      <vt:lpstr>Mark Twain and Disraeli had it right!</vt:lpstr>
      <vt:lpstr>Why do Students Need Data Literacy?</vt:lpstr>
      <vt:lpstr>Why do Students Need Data Literacy?</vt:lpstr>
      <vt:lpstr>PowerPoint Presentation</vt:lpstr>
      <vt:lpstr>Why do Students Need Data Literacy?</vt:lpstr>
      <vt:lpstr>PowerPoint Presentation</vt:lpstr>
      <vt:lpstr>PowerPoint Presentation</vt:lpstr>
      <vt:lpstr>PowerPoint Presentation</vt:lpstr>
      <vt:lpstr>PowerPoint Presentation</vt:lpstr>
      <vt:lpstr>Learning through The Carpentries</vt:lpstr>
      <vt:lpstr>PowerPoint Presentation</vt:lpstr>
      <vt:lpstr>Explore the Carpentries</vt:lpstr>
      <vt:lpstr>History of the OSU Carpentries</vt:lpstr>
      <vt:lpstr>Software Carpentry Comes to the OSU Library</vt:lpstr>
      <vt:lpstr>Data Carpentry Comes to the OSU Library</vt:lpstr>
      <vt:lpstr>OSU Libraries’ Participation Since 2015</vt:lpstr>
      <vt:lpstr>Carpentries was a Natural Fit at OSU Libraries</vt:lpstr>
      <vt:lpstr>PowerPoint Presentation</vt:lpstr>
      <vt:lpstr>PowerPoint Presentation</vt:lpstr>
      <vt:lpstr>Other Institutions</vt:lpstr>
      <vt:lpstr>Other Institutions</vt:lpstr>
      <vt:lpstr>future Growth of the OSU Carpentries</vt:lpstr>
      <vt:lpstr>Growing OSU Carpentries</vt:lpstr>
      <vt:lpstr>The Bedrock of OSU Carpentries</vt:lpstr>
      <vt:lpstr>Our Future Goals</vt:lpstr>
      <vt:lpstr>Improve instructor recruitment</vt:lpstr>
      <vt:lpstr>Why Internal Recruitment Matters</vt:lpstr>
      <vt:lpstr>Instructor Requirements</vt:lpstr>
      <vt:lpstr>Certified Instructor Training</vt:lpstr>
      <vt:lpstr>Our Problem…</vt:lpstr>
      <vt:lpstr>Our Solution…</vt:lpstr>
      <vt:lpstr>Diversify lesson material</vt:lpstr>
      <vt:lpstr>Lesson Material Already Available!</vt:lpstr>
      <vt:lpstr>Explore and Experiment</vt:lpstr>
      <vt:lpstr>Create post-workshop support</vt:lpstr>
      <vt:lpstr>Encourage Carpentry Skills…</vt:lpstr>
      <vt:lpstr>Collateral Impact</vt:lpstr>
      <vt:lpstr>Summary</vt:lpstr>
      <vt:lpstr>Thank you!</vt:lpstr>
    </vt:vector>
  </TitlesOfParts>
  <Company>OSU Edmon Low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Cain</dc:creator>
  <cp:lastModifiedBy>TCC Guest</cp:lastModifiedBy>
  <cp:revision>160</cp:revision>
  <dcterms:created xsi:type="dcterms:W3CDTF">2019-07-25T14:46:17Z</dcterms:created>
  <dcterms:modified xsi:type="dcterms:W3CDTF">2019-11-08T14:48:15Z</dcterms:modified>
</cp:coreProperties>
</file>