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media/image17.jpg" ContentType="image/png"/>
  <Override PartName="/ppt/theme/themeOverride1.xml" ContentType="application/vnd.openxmlformats-officedocument.themeOverr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34"/>
  </p:notesMasterIdLst>
  <p:handoutMasterIdLst>
    <p:handoutMasterId r:id="rId35"/>
  </p:handoutMasterIdLst>
  <p:sldIdLst>
    <p:sldId id="256" r:id="rId2"/>
    <p:sldId id="268" r:id="rId3"/>
    <p:sldId id="261" r:id="rId4"/>
    <p:sldId id="264" r:id="rId5"/>
    <p:sldId id="270" r:id="rId6"/>
    <p:sldId id="269" r:id="rId7"/>
    <p:sldId id="262" r:id="rId8"/>
    <p:sldId id="263" r:id="rId9"/>
    <p:sldId id="271" r:id="rId10"/>
    <p:sldId id="292" r:id="rId11"/>
    <p:sldId id="293" r:id="rId12"/>
    <p:sldId id="258" r:id="rId13"/>
    <p:sldId id="290" r:id="rId14"/>
    <p:sldId id="295" r:id="rId15"/>
    <p:sldId id="288" r:id="rId16"/>
    <p:sldId id="291" r:id="rId17"/>
    <p:sldId id="287" r:id="rId18"/>
    <p:sldId id="286" r:id="rId19"/>
    <p:sldId id="273" r:id="rId20"/>
    <p:sldId id="259" r:id="rId21"/>
    <p:sldId id="296" r:id="rId22"/>
    <p:sldId id="277" r:id="rId23"/>
    <p:sldId id="279" r:id="rId24"/>
    <p:sldId id="283" r:id="rId25"/>
    <p:sldId id="260" r:id="rId26"/>
    <p:sldId id="265" r:id="rId27"/>
    <p:sldId id="278" r:id="rId28"/>
    <p:sldId id="266" r:id="rId29"/>
    <p:sldId id="282" r:id="rId30"/>
    <p:sldId id="280" r:id="rId31"/>
    <p:sldId id="284" r:id="rId32"/>
    <p:sldId id="294" r:id="rId33"/>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D9E12D6F-E24A-4AA6-AC5A-F80A42F72E86}" type="datetimeFigureOut">
              <a:rPr lang="en-US" smtClean="0"/>
              <a:t>11/7/2019</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BD7A80A0-6CE7-4A64-8C1A-756B75786B27}" type="slidenum">
              <a:rPr lang="en-US" smtClean="0"/>
              <a:t>‹#›</a:t>
            </a:fld>
            <a:endParaRPr lang="en-US"/>
          </a:p>
        </p:txBody>
      </p:sp>
    </p:spTree>
    <p:extLst>
      <p:ext uri="{BB962C8B-B14F-4D97-AF65-F5344CB8AC3E}">
        <p14:creationId xmlns:p14="http://schemas.microsoft.com/office/powerpoint/2010/main" val="2125187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D947F14-D27C-4E23-9951-B6CD9E638C75}" type="datetimeFigureOut">
              <a:rPr lang="en-US" smtClean="0"/>
              <a:t>11/7/2019</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3DEEAEBF-1029-4244-8D2D-BDB3E7E7229A}" type="slidenum">
              <a:rPr lang="en-US" smtClean="0"/>
              <a:t>‹#›</a:t>
            </a:fld>
            <a:endParaRPr lang="en-US"/>
          </a:p>
        </p:txBody>
      </p:sp>
    </p:spTree>
    <p:extLst>
      <p:ext uri="{BB962C8B-B14F-4D97-AF65-F5344CB8AC3E}">
        <p14:creationId xmlns:p14="http://schemas.microsoft.com/office/powerpoint/2010/main" val="4067840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has been your favorite part of today's conference so far?
https://www.polleverywhere.com/multiple_choice_polls/eFouEe7b1idHT6BmYk486</a:t>
            </a:r>
          </a:p>
        </p:txBody>
      </p:sp>
      <p:sp>
        <p:nvSpPr>
          <p:cNvPr id="4" name="Slide Number Placeholder 3"/>
          <p:cNvSpPr>
            <a:spLocks noGrp="1"/>
          </p:cNvSpPr>
          <p:nvPr>
            <p:ph type="sldNum" sz="quarter" idx="10"/>
          </p:nvPr>
        </p:nvSpPr>
        <p:spPr/>
        <p:txBody>
          <a:bodyPr/>
          <a:lstStyle/>
          <a:p>
            <a:fld id="{3DEEAEBF-1029-4244-8D2D-BDB3E7E7229A}" type="slidenum">
              <a:rPr lang="en-US" smtClean="0"/>
              <a:t>2</a:t>
            </a:fld>
            <a:endParaRPr lang="en-US"/>
          </a:p>
        </p:txBody>
      </p:sp>
      <p:sp>
        <p:nvSpPr>
          <p:cNvPr id="5" name="TextBox 4"/>
          <p:cNvSpPr txBox="1"/>
          <p:nvPr/>
        </p:nvSpPr>
        <p:spPr>
          <a:xfrm>
            <a:off x="0" y="0"/>
            <a:ext cx="3861153" cy="370394"/>
          </a:xfrm>
          <a:prstGeom prst="rect">
            <a:avLst/>
          </a:prstGeom>
          <a:noFill/>
        </p:spPr>
        <p:txBody>
          <a:bodyPr vert="horz" lIns="92492" tIns="46246" rIns="92492" bIns="46246" rtlCol="0">
            <a:spAutoFit/>
          </a:bodyPr>
          <a:lstStyle/>
          <a:p>
            <a:endParaRPr lang="en-US"/>
          </a:p>
        </p:txBody>
      </p:sp>
    </p:spTree>
    <p:extLst>
      <p:ext uri="{BB962C8B-B14F-4D97-AF65-F5344CB8AC3E}">
        <p14:creationId xmlns:p14="http://schemas.microsoft.com/office/powerpoint/2010/main" val="39540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Where do you usually search for information?
https://www.polleverywhere.com/free_text_polls/kulgScZ3XH081otxsTtp8</a:t>
            </a:r>
          </a:p>
        </p:txBody>
      </p:sp>
      <p:sp>
        <p:nvSpPr>
          <p:cNvPr id="4" name="Slide Number Placeholder 3"/>
          <p:cNvSpPr>
            <a:spLocks noGrp="1"/>
          </p:cNvSpPr>
          <p:nvPr>
            <p:ph type="sldNum" sz="quarter" idx="10"/>
          </p:nvPr>
        </p:nvSpPr>
        <p:spPr/>
        <p:txBody>
          <a:bodyPr/>
          <a:lstStyle/>
          <a:p>
            <a:fld id="{3DEEAEBF-1029-4244-8D2D-BDB3E7E7229A}" type="slidenum">
              <a:rPr lang="en-US" smtClean="0"/>
              <a:t>5</a:t>
            </a:fld>
            <a:endParaRPr lang="en-US"/>
          </a:p>
        </p:txBody>
      </p:sp>
      <p:sp>
        <p:nvSpPr>
          <p:cNvPr id="5" name="TextBox 4"/>
          <p:cNvSpPr txBox="1"/>
          <p:nvPr/>
        </p:nvSpPr>
        <p:spPr>
          <a:xfrm>
            <a:off x="0" y="0"/>
            <a:ext cx="3861153" cy="370394"/>
          </a:xfrm>
          <a:prstGeom prst="rect">
            <a:avLst/>
          </a:prstGeom>
          <a:noFill/>
        </p:spPr>
        <p:txBody>
          <a:bodyPr vert="horz" lIns="92492" tIns="46246" rIns="92492" bIns="46246" rtlCol="0">
            <a:spAutoFit/>
          </a:bodyPr>
          <a:lstStyle/>
          <a:p>
            <a:endParaRPr lang="en-US"/>
          </a:p>
        </p:txBody>
      </p:sp>
    </p:spTree>
    <p:extLst>
      <p:ext uri="{BB962C8B-B14F-4D97-AF65-F5344CB8AC3E}">
        <p14:creationId xmlns:p14="http://schemas.microsoft.com/office/powerpoint/2010/main" val="119263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you feel Poll Everywhere, or a similar interactive system, would be useful in your own library instruction/information literacy sessions?
https://www.polleverywhere.com/multiple_choice_polls/QD1FQbEJp1BCjmr71NRL0</a:t>
            </a:r>
          </a:p>
        </p:txBody>
      </p:sp>
      <p:sp>
        <p:nvSpPr>
          <p:cNvPr id="4" name="Slide Number Placeholder 3"/>
          <p:cNvSpPr>
            <a:spLocks noGrp="1"/>
          </p:cNvSpPr>
          <p:nvPr>
            <p:ph type="sldNum" sz="quarter" idx="10"/>
          </p:nvPr>
        </p:nvSpPr>
        <p:spPr/>
        <p:txBody>
          <a:bodyPr/>
          <a:lstStyle/>
          <a:p>
            <a:fld id="{3DEEAEBF-1029-4244-8D2D-BDB3E7E7229A}" type="slidenum">
              <a:rPr lang="en-US" smtClean="0"/>
              <a:t>9</a:t>
            </a:fld>
            <a:endParaRPr lang="en-US"/>
          </a:p>
        </p:txBody>
      </p:sp>
      <p:sp>
        <p:nvSpPr>
          <p:cNvPr id="5" name="TextBox 4"/>
          <p:cNvSpPr txBox="1"/>
          <p:nvPr/>
        </p:nvSpPr>
        <p:spPr>
          <a:xfrm>
            <a:off x="0" y="0"/>
            <a:ext cx="3861153" cy="370394"/>
          </a:xfrm>
          <a:prstGeom prst="rect">
            <a:avLst/>
          </a:prstGeom>
          <a:noFill/>
        </p:spPr>
        <p:txBody>
          <a:bodyPr vert="horz" lIns="92492" tIns="46246" rIns="92492" bIns="46246" rtlCol="0">
            <a:spAutoFit/>
          </a:bodyPr>
          <a:lstStyle/>
          <a:p>
            <a:endParaRPr lang="en-US"/>
          </a:p>
        </p:txBody>
      </p:sp>
    </p:spTree>
    <p:extLst>
      <p:ext uri="{BB962C8B-B14F-4D97-AF65-F5344CB8AC3E}">
        <p14:creationId xmlns:p14="http://schemas.microsoft.com/office/powerpoint/2010/main" val="210160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you believe that the Library plays a role in the successful retention of students?
https://www.polleverywhere.com/multiple_choice_polls/UbXlOMaisKx794NWCsfOa</a:t>
            </a:r>
          </a:p>
        </p:txBody>
      </p:sp>
      <p:sp>
        <p:nvSpPr>
          <p:cNvPr id="4" name="Slide Number Placeholder 3"/>
          <p:cNvSpPr>
            <a:spLocks noGrp="1"/>
          </p:cNvSpPr>
          <p:nvPr>
            <p:ph type="sldNum" sz="quarter" idx="10"/>
          </p:nvPr>
        </p:nvSpPr>
        <p:spPr/>
        <p:txBody>
          <a:bodyPr/>
          <a:lstStyle/>
          <a:p>
            <a:fld id="{3DEEAEBF-1029-4244-8D2D-BDB3E7E7229A}" type="slidenum">
              <a:rPr lang="en-US" smtClean="0"/>
              <a:t>10</a:t>
            </a:fld>
            <a:endParaRPr lang="en-US"/>
          </a:p>
        </p:txBody>
      </p:sp>
      <p:sp>
        <p:nvSpPr>
          <p:cNvPr id="5" name="TextBox 4"/>
          <p:cNvSpPr txBox="1"/>
          <p:nvPr/>
        </p:nvSpPr>
        <p:spPr>
          <a:xfrm>
            <a:off x="0" y="0"/>
            <a:ext cx="3861153" cy="370394"/>
          </a:xfrm>
          <a:prstGeom prst="rect">
            <a:avLst/>
          </a:prstGeom>
          <a:noFill/>
        </p:spPr>
        <p:txBody>
          <a:bodyPr vert="horz" lIns="92492" tIns="46246" rIns="92492" bIns="46246" rtlCol="0">
            <a:spAutoFit/>
          </a:bodyPr>
          <a:lstStyle/>
          <a:p>
            <a:endParaRPr lang="en-US"/>
          </a:p>
        </p:txBody>
      </p:sp>
    </p:spTree>
    <p:extLst>
      <p:ext uri="{BB962C8B-B14F-4D97-AF65-F5344CB8AC3E}">
        <p14:creationId xmlns:p14="http://schemas.microsoft.com/office/powerpoint/2010/main" val="44979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you believe that recruitment is everyone's job?
https://www.polleverywhere.com/multiple_choice_polls/OEUFCFS3LjouM79yBHllZ</a:t>
            </a:r>
          </a:p>
        </p:txBody>
      </p:sp>
      <p:sp>
        <p:nvSpPr>
          <p:cNvPr id="4" name="Slide Number Placeholder 3"/>
          <p:cNvSpPr>
            <a:spLocks noGrp="1"/>
          </p:cNvSpPr>
          <p:nvPr>
            <p:ph type="sldNum" sz="quarter" idx="10"/>
          </p:nvPr>
        </p:nvSpPr>
        <p:spPr/>
        <p:txBody>
          <a:bodyPr/>
          <a:lstStyle/>
          <a:p>
            <a:fld id="{3DEEAEBF-1029-4244-8D2D-BDB3E7E7229A}" type="slidenum">
              <a:rPr lang="en-US" smtClean="0"/>
              <a:t>11</a:t>
            </a:fld>
            <a:endParaRPr lang="en-US"/>
          </a:p>
        </p:txBody>
      </p:sp>
      <p:sp>
        <p:nvSpPr>
          <p:cNvPr id="5" name="TextBox 4"/>
          <p:cNvSpPr txBox="1"/>
          <p:nvPr/>
        </p:nvSpPr>
        <p:spPr>
          <a:xfrm>
            <a:off x="0" y="0"/>
            <a:ext cx="3861153" cy="370394"/>
          </a:xfrm>
          <a:prstGeom prst="rect">
            <a:avLst/>
          </a:prstGeom>
          <a:noFill/>
        </p:spPr>
        <p:txBody>
          <a:bodyPr vert="horz" lIns="92492" tIns="46246" rIns="92492" bIns="46246" rtlCol="0">
            <a:spAutoFit/>
          </a:bodyPr>
          <a:lstStyle/>
          <a:p>
            <a:endParaRPr lang="en-US"/>
          </a:p>
        </p:txBody>
      </p:sp>
    </p:spTree>
    <p:extLst>
      <p:ext uri="{BB962C8B-B14F-4D97-AF65-F5344CB8AC3E}">
        <p14:creationId xmlns:p14="http://schemas.microsoft.com/office/powerpoint/2010/main" val="3168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Are you interested in becoming a member of your institution's faculty association?
https://www.polleverywhere.com/multiple_choice_polls/6uD5xEzKycNqktMlpC7JZ</a:t>
            </a:r>
          </a:p>
        </p:txBody>
      </p:sp>
      <p:sp>
        <p:nvSpPr>
          <p:cNvPr id="4" name="Slide Number Placeholder 3"/>
          <p:cNvSpPr>
            <a:spLocks noGrp="1"/>
          </p:cNvSpPr>
          <p:nvPr>
            <p:ph type="sldNum" sz="quarter" idx="10"/>
          </p:nvPr>
        </p:nvSpPr>
        <p:spPr/>
        <p:txBody>
          <a:bodyPr/>
          <a:lstStyle/>
          <a:p>
            <a:fld id="{3DEEAEBF-1029-4244-8D2D-BDB3E7E7229A}" type="slidenum">
              <a:rPr lang="en-US" smtClean="0"/>
              <a:t>22</a:t>
            </a:fld>
            <a:endParaRPr lang="en-US"/>
          </a:p>
        </p:txBody>
      </p:sp>
      <p:sp>
        <p:nvSpPr>
          <p:cNvPr id="5" name="TextBox 4"/>
          <p:cNvSpPr txBox="1"/>
          <p:nvPr/>
        </p:nvSpPr>
        <p:spPr>
          <a:xfrm>
            <a:off x="0" y="0"/>
            <a:ext cx="3861153" cy="370394"/>
          </a:xfrm>
          <a:prstGeom prst="rect">
            <a:avLst/>
          </a:prstGeom>
          <a:noFill/>
        </p:spPr>
        <p:txBody>
          <a:bodyPr vert="horz" lIns="92492" tIns="46246" rIns="92492" bIns="46246" rtlCol="0">
            <a:spAutoFit/>
          </a:bodyPr>
          <a:lstStyle/>
          <a:p>
            <a:endParaRPr lang="en-US"/>
          </a:p>
        </p:txBody>
      </p:sp>
    </p:spTree>
    <p:extLst>
      <p:ext uri="{BB962C8B-B14F-4D97-AF65-F5344CB8AC3E}">
        <p14:creationId xmlns:p14="http://schemas.microsoft.com/office/powerpoint/2010/main" val="3752730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Does your library have a way for users to access popular eBook titles?
https://www.polleverywhere.com/multiple_choice_polls/CUWrjHSSUDKmMonEUPpiI</a:t>
            </a:r>
          </a:p>
        </p:txBody>
      </p:sp>
      <p:sp>
        <p:nvSpPr>
          <p:cNvPr id="4" name="Slide Number Placeholder 3"/>
          <p:cNvSpPr>
            <a:spLocks noGrp="1"/>
          </p:cNvSpPr>
          <p:nvPr>
            <p:ph type="sldNum" sz="quarter" idx="10"/>
          </p:nvPr>
        </p:nvSpPr>
        <p:spPr/>
        <p:txBody>
          <a:bodyPr/>
          <a:lstStyle/>
          <a:p>
            <a:fld id="{3DEEAEBF-1029-4244-8D2D-BDB3E7E7229A}" type="slidenum">
              <a:rPr lang="en-US" smtClean="0"/>
              <a:t>24</a:t>
            </a:fld>
            <a:endParaRPr lang="en-US"/>
          </a:p>
        </p:txBody>
      </p:sp>
      <p:sp>
        <p:nvSpPr>
          <p:cNvPr id="5" name="TextBox 4"/>
          <p:cNvSpPr txBox="1"/>
          <p:nvPr/>
        </p:nvSpPr>
        <p:spPr>
          <a:xfrm>
            <a:off x="0" y="0"/>
            <a:ext cx="3861153" cy="370394"/>
          </a:xfrm>
          <a:prstGeom prst="rect">
            <a:avLst/>
          </a:prstGeom>
          <a:noFill/>
        </p:spPr>
        <p:txBody>
          <a:bodyPr vert="horz" lIns="92492" tIns="46246" rIns="92492" bIns="46246" rtlCol="0">
            <a:spAutoFit/>
          </a:bodyPr>
          <a:lstStyle/>
          <a:p>
            <a:endParaRPr lang="en-US"/>
          </a:p>
        </p:txBody>
      </p:sp>
    </p:spTree>
    <p:extLst>
      <p:ext uri="{BB962C8B-B14F-4D97-AF65-F5344CB8AC3E}">
        <p14:creationId xmlns:p14="http://schemas.microsoft.com/office/powerpoint/2010/main" val="3813646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Would you be interested in learning more about forming a consortium with us?
https://www.polleverywhere.com/multiple_choice_polls/WLMO7qH3HpiQrMAtDagVf</a:t>
            </a:r>
          </a:p>
        </p:txBody>
      </p:sp>
      <p:sp>
        <p:nvSpPr>
          <p:cNvPr id="4" name="Slide Number Placeholder 3"/>
          <p:cNvSpPr>
            <a:spLocks noGrp="1"/>
          </p:cNvSpPr>
          <p:nvPr>
            <p:ph type="sldNum" sz="quarter" idx="10"/>
          </p:nvPr>
        </p:nvSpPr>
        <p:spPr/>
        <p:txBody>
          <a:bodyPr/>
          <a:lstStyle/>
          <a:p>
            <a:fld id="{3DEEAEBF-1029-4244-8D2D-BDB3E7E7229A}" type="slidenum">
              <a:rPr lang="en-US" smtClean="0"/>
              <a:t>31</a:t>
            </a:fld>
            <a:endParaRPr lang="en-US"/>
          </a:p>
        </p:txBody>
      </p:sp>
      <p:sp>
        <p:nvSpPr>
          <p:cNvPr id="5" name="TextBox 4"/>
          <p:cNvSpPr txBox="1"/>
          <p:nvPr/>
        </p:nvSpPr>
        <p:spPr>
          <a:xfrm>
            <a:off x="0" y="0"/>
            <a:ext cx="3861153" cy="370394"/>
          </a:xfrm>
          <a:prstGeom prst="rect">
            <a:avLst/>
          </a:prstGeom>
          <a:noFill/>
        </p:spPr>
        <p:txBody>
          <a:bodyPr vert="horz" lIns="92492" tIns="46246" rIns="92492" bIns="46246" rtlCol="0">
            <a:spAutoFit/>
          </a:bodyPr>
          <a:lstStyle/>
          <a:p>
            <a:endParaRPr lang="en-US"/>
          </a:p>
        </p:txBody>
      </p:sp>
    </p:spTree>
    <p:extLst>
      <p:ext uri="{BB962C8B-B14F-4D97-AF65-F5344CB8AC3E}">
        <p14:creationId xmlns:p14="http://schemas.microsoft.com/office/powerpoint/2010/main" val="2555697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Questions?
https://www.polleverywhere.com/free_text_polls/aWBQ0NzbzZFo424bZIQ5f</a:t>
            </a:r>
          </a:p>
        </p:txBody>
      </p:sp>
      <p:sp>
        <p:nvSpPr>
          <p:cNvPr id="4" name="Slide Number Placeholder 3"/>
          <p:cNvSpPr>
            <a:spLocks noGrp="1"/>
          </p:cNvSpPr>
          <p:nvPr>
            <p:ph type="sldNum" sz="quarter" idx="10"/>
          </p:nvPr>
        </p:nvSpPr>
        <p:spPr/>
        <p:txBody>
          <a:bodyPr/>
          <a:lstStyle/>
          <a:p>
            <a:fld id="{3DEEAEBF-1029-4244-8D2D-BDB3E7E7229A}" type="slidenum">
              <a:rPr lang="en-US" smtClean="0"/>
              <a:t>32</a:t>
            </a:fld>
            <a:endParaRPr lang="en-US"/>
          </a:p>
        </p:txBody>
      </p:sp>
      <p:sp>
        <p:nvSpPr>
          <p:cNvPr id="5" name="TextBox 4"/>
          <p:cNvSpPr txBox="1"/>
          <p:nvPr/>
        </p:nvSpPr>
        <p:spPr>
          <a:xfrm>
            <a:off x="0" y="0"/>
            <a:ext cx="3861153" cy="370394"/>
          </a:xfrm>
          <a:prstGeom prst="rect">
            <a:avLst/>
          </a:prstGeom>
          <a:noFill/>
        </p:spPr>
        <p:txBody>
          <a:bodyPr vert="horz" lIns="92492" tIns="46246" rIns="92492" bIns="46246" rtlCol="0">
            <a:spAutoFit/>
          </a:bodyPr>
          <a:lstStyle/>
          <a:p>
            <a:endParaRPr lang="en-US"/>
          </a:p>
        </p:txBody>
      </p:sp>
    </p:spTree>
    <p:extLst>
      <p:ext uri="{BB962C8B-B14F-4D97-AF65-F5344CB8AC3E}">
        <p14:creationId xmlns:p14="http://schemas.microsoft.com/office/powerpoint/2010/main" val="3068839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11/7/2019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0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738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11/7/2019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1855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8136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11/7/2019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055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3558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8967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11/7/2019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295274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440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11/7/2019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0784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6570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11/7/2019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07861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556956"/>
            <a:ext cx="10993549" cy="1032404"/>
          </a:xfrm>
        </p:spPr>
        <p:txBody>
          <a:bodyPr>
            <a:normAutofit fontScale="90000"/>
          </a:bodyPr>
          <a:lstStyle/>
          <a:p>
            <a:r>
              <a:rPr lang="en-US" dirty="0"/>
              <a:t>Changing Hats, Changing Resources:  Altering the Perception of the Academic Librarian</a:t>
            </a:r>
          </a:p>
        </p:txBody>
      </p:sp>
      <p:sp>
        <p:nvSpPr>
          <p:cNvPr id="3" name="Subtitle 2"/>
          <p:cNvSpPr>
            <a:spLocks noGrp="1"/>
          </p:cNvSpPr>
          <p:nvPr>
            <p:ph type="subTitle" idx="1"/>
          </p:nvPr>
        </p:nvSpPr>
        <p:spPr>
          <a:xfrm>
            <a:off x="581194" y="1662544"/>
            <a:ext cx="10993546" cy="1404851"/>
          </a:xfrm>
        </p:spPr>
        <p:txBody>
          <a:bodyPr>
            <a:normAutofit/>
          </a:bodyPr>
          <a:lstStyle/>
          <a:p>
            <a:pPr>
              <a:lnSpc>
                <a:spcPct val="110000"/>
              </a:lnSpc>
              <a:spcBef>
                <a:spcPts val="0"/>
              </a:spcBef>
            </a:pPr>
            <a:r>
              <a:rPr lang="en-US" dirty="0"/>
              <a:t>Presented by:  Kaitlin Crotty,  Alan Lawless,  and Michelle Owens</a:t>
            </a:r>
          </a:p>
          <a:p>
            <a:pPr>
              <a:lnSpc>
                <a:spcPct val="110000"/>
              </a:lnSpc>
              <a:spcBef>
                <a:spcPts val="0"/>
              </a:spcBef>
            </a:pPr>
            <a:endParaRPr lang="en-US" dirty="0"/>
          </a:p>
          <a:p>
            <a:pPr>
              <a:lnSpc>
                <a:spcPct val="110000"/>
              </a:lnSpc>
              <a:spcBef>
                <a:spcPts val="0"/>
              </a:spcBef>
            </a:pPr>
            <a:r>
              <a:rPr lang="en-US" dirty="0">
                <a:solidFill>
                  <a:schemeClr val="accent1"/>
                </a:solidFill>
                <a:latin typeface="+mj-lt"/>
                <a:ea typeface="+mj-ea"/>
                <a:cs typeface="+mj-cs"/>
              </a:rPr>
              <a:t>While we’re waiting to being, please join our session by texting the code </a:t>
            </a:r>
            <a:r>
              <a:rPr lang="en-US" b="1" u="sng" dirty="0">
                <a:solidFill>
                  <a:schemeClr val="accent1"/>
                </a:solidFill>
                <a:latin typeface="+mj-lt"/>
                <a:ea typeface="+mj-ea"/>
                <a:cs typeface="+mj-cs"/>
              </a:rPr>
              <a:t>RSULIBRARIES500</a:t>
            </a:r>
            <a:r>
              <a:rPr lang="en-US" dirty="0">
                <a:solidFill>
                  <a:schemeClr val="accent1"/>
                </a:solidFill>
                <a:latin typeface="+mj-lt"/>
                <a:ea typeface="+mj-ea"/>
                <a:cs typeface="+mj-cs"/>
              </a:rPr>
              <a:t> to the number </a:t>
            </a:r>
            <a:r>
              <a:rPr lang="en-US" b="1" u="sng" dirty="0">
                <a:solidFill>
                  <a:schemeClr val="accent1"/>
                </a:solidFill>
                <a:latin typeface="+mj-lt"/>
                <a:ea typeface="+mj-ea"/>
                <a:cs typeface="+mj-cs"/>
              </a:rPr>
              <a:t>37607</a:t>
            </a:r>
          </a:p>
          <a:p>
            <a:pPr>
              <a:lnSpc>
                <a:spcPct val="110000"/>
              </a:lnSpc>
              <a:spcBef>
                <a:spcPts val="0"/>
              </a:spcBef>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4669"/>
          <a:stretch/>
        </p:blipFill>
        <p:spPr>
          <a:xfrm>
            <a:off x="3053165" y="2830118"/>
            <a:ext cx="6049600" cy="3793890"/>
          </a:xfrm>
          <a:prstGeom prst="rect">
            <a:avLst/>
          </a:prstGeom>
          <a:ln w="38100">
            <a:solidFill>
              <a:schemeClr val="accent1"/>
            </a:solidFill>
          </a:ln>
        </p:spPr>
      </p:pic>
    </p:spTree>
    <p:extLst>
      <p:ext uri="{BB962C8B-B14F-4D97-AF65-F5344CB8AC3E}">
        <p14:creationId xmlns:p14="http://schemas.microsoft.com/office/powerpoint/2010/main" val="2457793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57001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089670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With Enrollment &amp; Retention</a:t>
            </a:r>
          </a:p>
        </p:txBody>
      </p:sp>
      <p:sp>
        <p:nvSpPr>
          <p:cNvPr id="3" name="Content Placeholder 2"/>
          <p:cNvSpPr>
            <a:spLocks noGrp="1"/>
          </p:cNvSpPr>
          <p:nvPr>
            <p:ph idx="1"/>
          </p:nvPr>
        </p:nvSpPr>
        <p:spPr>
          <a:xfrm>
            <a:off x="581193" y="2180496"/>
            <a:ext cx="6484626" cy="4569439"/>
          </a:xfrm>
        </p:spPr>
        <p:txBody>
          <a:bodyPr/>
          <a:lstStyle/>
          <a:p>
            <a:r>
              <a:rPr lang="en-US" dirty="0"/>
              <a:t>Motivations: Altruism and Practicality</a:t>
            </a:r>
          </a:p>
          <a:p>
            <a:endParaRPr lang="en-US" dirty="0"/>
          </a:p>
          <a:p>
            <a:pPr lvl="1"/>
            <a:r>
              <a:rPr lang="en-US" dirty="0"/>
              <a:t>Practical: Our operations budget is directly impacted by the amount of Library Fees that are paid into the university each fiscal year.</a:t>
            </a:r>
          </a:p>
          <a:p>
            <a:pPr lvl="1"/>
            <a:endParaRPr lang="en-US" dirty="0"/>
          </a:p>
          <a:p>
            <a:pPr lvl="1"/>
            <a:r>
              <a:rPr lang="en-US" dirty="0"/>
              <a:t>Altruistic: After numerous research appointments students who didn’t have clue how to use our simple search box, much less complete a decent Google search, and hearing Faculty continuously complain about how incoming students were woefully unprepared, we decided to take matters into our own hands.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456" y="2011679"/>
            <a:ext cx="4207352" cy="4621877"/>
          </a:xfrm>
          <a:prstGeom prst="rect">
            <a:avLst/>
          </a:prstGeom>
          <a:ln w="28575">
            <a:solidFill>
              <a:schemeClr val="accent1"/>
            </a:solidFill>
          </a:ln>
        </p:spPr>
      </p:pic>
    </p:spTree>
    <p:extLst>
      <p:ext uri="{BB962C8B-B14F-4D97-AF65-F5344CB8AC3E}">
        <p14:creationId xmlns:p14="http://schemas.microsoft.com/office/powerpoint/2010/main" val="363692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With Enrollment &amp; Retention</a:t>
            </a:r>
          </a:p>
        </p:txBody>
      </p:sp>
      <p:sp>
        <p:nvSpPr>
          <p:cNvPr id="3" name="Content Placeholder 2"/>
          <p:cNvSpPr>
            <a:spLocks noGrp="1"/>
          </p:cNvSpPr>
          <p:nvPr>
            <p:ph idx="1"/>
          </p:nvPr>
        </p:nvSpPr>
        <p:spPr>
          <a:xfrm>
            <a:off x="581192" y="2180496"/>
            <a:ext cx="6127179" cy="4735693"/>
          </a:xfrm>
        </p:spPr>
        <p:txBody>
          <a:bodyPr>
            <a:normAutofit/>
          </a:bodyPr>
          <a:lstStyle/>
          <a:p>
            <a:r>
              <a:rPr lang="en-US" dirty="0"/>
              <a:t>The Library as a Promotional Tool</a:t>
            </a:r>
          </a:p>
          <a:p>
            <a:endParaRPr lang="en-US" dirty="0"/>
          </a:p>
          <a:p>
            <a:r>
              <a:rPr lang="en-US" dirty="0"/>
              <a:t>What does this mean?</a:t>
            </a:r>
          </a:p>
          <a:p>
            <a:pPr lvl="1"/>
            <a:r>
              <a:rPr lang="en-US" dirty="0"/>
              <a:t>We need to have a strong, recognizable department brand</a:t>
            </a:r>
          </a:p>
          <a:p>
            <a:pPr lvl="1"/>
            <a:r>
              <a:rPr lang="en-US" dirty="0"/>
              <a:t>We need to make sure our promotional materials are part of the packet that every student gets when they enroll</a:t>
            </a:r>
          </a:p>
          <a:p>
            <a:pPr lvl="1"/>
            <a:r>
              <a:rPr lang="en-US" dirty="0"/>
              <a:t>We need admissions and retention to know what we do and what we are capable of</a:t>
            </a:r>
          </a:p>
          <a:p>
            <a:pPr lvl="1"/>
            <a:r>
              <a:rPr lang="en-US" dirty="0"/>
              <a:t>We need to be at admission and recruitment events on our campuses</a:t>
            </a:r>
          </a:p>
          <a:p>
            <a:pPr lvl="1"/>
            <a:r>
              <a:rPr lang="en-US" dirty="0"/>
              <a:t>We need to be aware of and participate in the tours that come through the library</a:t>
            </a:r>
          </a:p>
          <a:p>
            <a:pPr lvl="1"/>
            <a:r>
              <a:rPr lang="en-US" dirty="0"/>
              <a:t>We need to build relationships with local high schools</a:t>
            </a:r>
          </a:p>
          <a:p>
            <a:pPr lvl="1"/>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423" b="15489"/>
          <a:stretch/>
        </p:blipFill>
        <p:spPr>
          <a:xfrm>
            <a:off x="6708371" y="2011680"/>
            <a:ext cx="3542124" cy="2801389"/>
          </a:xfrm>
          <a:prstGeom prst="rect">
            <a:avLst/>
          </a:prstGeom>
          <a:ln w="28575">
            <a:solidFill>
              <a:schemeClr val="accent1"/>
            </a:solidFill>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875" b="2742"/>
          <a:stretch/>
        </p:blipFill>
        <p:spPr>
          <a:xfrm>
            <a:off x="8423327" y="3844012"/>
            <a:ext cx="3300153" cy="2784764"/>
          </a:xfrm>
          <a:prstGeom prst="rect">
            <a:avLst/>
          </a:prstGeom>
          <a:ln w="28575">
            <a:solidFill>
              <a:schemeClr val="accent1"/>
            </a:solidFill>
          </a:ln>
        </p:spPr>
      </p:pic>
    </p:spTree>
    <p:extLst>
      <p:ext uri="{BB962C8B-B14F-4D97-AF65-F5344CB8AC3E}">
        <p14:creationId xmlns:p14="http://schemas.microsoft.com/office/powerpoint/2010/main" val="191342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With Enrollment &amp; Retention</a:t>
            </a:r>
          </a:p>
        </p:txBody>
      </p:sp>
      <p:sp>
        <p:nvSpPr>
          <p:cNvPr id="3" name="Content Placeholder 2"/>
          <p:cNvSpPr>
            <a:spLocks noGrp="1"/>
          </p:cNvSpPr>
          <p:nvPr>
            <p:ph idx="1"/>
          </p:nvPr>
        </p:nvSpPr>
        <p:spPr>
          <a:xfrm>
            <a:off x="581192" y="2180496"/>
            <a:ext cx="4729039" cy="4677504"/>
          </a:xfrm>
        </p:spPr>
        <p:txBody>
          <a:bodyPr>
            <a:normAutofit/>
          </a:bodyPr>
          <a:lstStyle/>
          <a:p>
            <a:r>
              <a:rPr lang="en-US" dirty="0"/>
              <a:t>Where did we start?  Research, of course.</a:t>
            </a:r>
          </a:p>
          <a:p>
            <a:r>
              <a:rPr lang="en-US" dirty="0" err="1"/>
              <a:t>Oakleaf</a:t>
            </a:r>
            <a:r>
              <a:rPr lang="en-US" dirty="0"/>
              <a:t>, M. J., &amp; Association of College and Research Libraries. (2010). The value of academic libraries: A comprehensive research review and report. Chicago, Ill: American Library Association</a:t>
            </a:r>
          </a:p>
          <a:p>
            <a:pPr lvl="1"/>
            <a:r>
              <a:rPr lang="en-US" dirty="0"/>
              <a:t>“Future assessments of library performance should be defined and shaped by its connections and contributions to outcomes associated with student social and academic integration, including enhancement of student/library faculty interaction and the development of student information skills to positively impact student academic success, as well as institutional goals, such as retention.” </a:t>
            </a:r>
          </a:p>
          <a:p>
            <a:endParaRPr lang="en-US" dirty="0"/>
          </a:p>
        </p:txBody>
      </p:sp>
      <p:pic>
        <p:nvPicPr>
          <p:cNvPr id="5" name="Picture 4">
            <a:extLst>
              <a:ext uri="{FF2B5EF4-FFF2-40B4-BE49-F238E27FC236}">
                <a16:creationId xmlns:a16="http://schemas.microsoft.com/office/drawing/2014/main" id="{31AEA556-7672-41D2-A59F-DE92C34533FE}"/>
              </a:ext>
            </a:extLst>
          </p:cNvPr>
          <p:cNvPicPr>
            <a:picLocks noChangeAspect="1"/>
          </p:cNvPicPr>
          <p:nvPr/>
        </p:nvPicPr>
        <p:blipFill rotWithShape="1">
          <a:blip r:embed="rId2"/>
          <a:srcRect t="16025" b="10238"/>
          <a:stretch/>
        </p:blipFill>
        <p:spPr>
          <a:xfrm>
            <a:off x="5410373" y="2457973"/>
            <a:ext cx="6200434" cy="3790149"/>
          </a:xfrm>
          <a:prstGeom prst="rect">
            <a:avLst/>
          </a:prstGeom>
          <a:ln w="28575">
            <a:solidFill>
              <a:schemeClr val="accent1"/>
            </a:solidFill>
          </a:ln>
        </p:spPr>
      </p:pic>
    </p:spTree>
    <p:extLst>
      <p:ext uri="{BB962C8B-B14F-4D97-AF65-F5344CB8AC3E}">
        <p14:creationId xmlns:p14="http://schemas.microsoft.com/office/powerpoint/2010/main" val="137714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With Enrollment &amp; Retention</a:t>
            </a:r>
          </a:p>
        </p:txBody>
      </p:sp>
      <p:sp>
        <p:nvSpPr>
          <p:cNvPr id="3" name="Content Placeholder 2"/>
          <p:cNvSpPr>
            <a:spLocks noGrp="1"/>
          </p:cNvSpPr>
          <p:nvPr>
            <p:ph idx="1"/>
          </p:nvPr>
        </p:nvSpPr>
        <p:spPr>
          <a:xfrm>
            <a:off x="581192" y="2352502"/>
            <a:ext cx="7507092" cy="3175462"/>
          </a:xfrm>
        </p:spPr>
        <p:txBody>
          <a:bodyPr>
            <a:normAutofit/>
          </a:bodyPr>
          <a:lstStyle/>
          <a:p>
            <a:r>
              <a:rPr lang="en-US" dirty="0"/>
              <a:t>RSU Student Pain Points:</a:t>
            </a:r>
          </a:p>
          <a:p>
            <a:pPr lvl="1"/>
            <a:r>
              <a:rPr lang="en-US" dirty="0"/>
              <a:t>Have you ever recommended Library services to student who were at risk of dropping out? </a:t>
            </a:r>
          </a:p>
          <a:p>
            <a:pPr lvl="2"/>
            <a:r>
              <a:rPr lang="en-US" dirty="0"/>
              <a:t>100% Yes</a:t>
            </a:r>
          </a:p>
          <a:p>
            <a:pPr lvl="1"/>
            <a:r>
              <a:rPr lang="en-US" dirty="0"/>
              <a:t>Were your at-risk students already library users? </a:t>
            </a:r>
          </a:p>
          <a:p>
            <a:pPr lvl="2"/>
            <a:r>
              <a:rPr lang="en-US" dirty="0"/>
              <a:t>100% No</a:t>
            </a:r>
          </a:p>
          <a:p>
            <a:pPr lvl="1"/>
            <a:r>
              <a:rPr lang="en-US" dirty="0"/>
              <a:t>Have your students ever expressed reluctance to use the Library or its services? </a:t>
            </a:r>
          </a:p>
          <a:p>
            <a:pPr lvl="2"/>
            <a:r>
              <a:rPr lang="en-US" dirty="0"/>
              <a:t>50% said Yes and 50% said No</a:t>
            </a:r>
          </a:p>
          <a:p>
            <a:pPr lvl="1"/>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7664" y="2195021"/>
            <a:ext cx="3148099" cy="4197465"/>
          </a:xfrm>
          <a:prstGeom prst="rect">
            <a:avLst/>
          </a:prstGeom>
          <a:ln w="28575">
            <a:solidFill>
              <a:schemeClr val="accent1"/>
            </a:solidFill>
          </a:ln>
        </p:spPr>
      </p:pic>
    </p:spTree>
    <p:extLst>
      <p:ext uri="{BB962C8B-B14F-4D97-AF65-F5344CB8AC3E}">
        <p14:creationId xmlns:p14="http://schemas.microsoft.com/office/powerpoint/2010/main" val="31545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With Enrollment &amp; Retention</a:t>
            </a:r>
          </a:p>
        </p:txBody>
      </p:sp>
      <p:sp>
        <p:nvSpPr>
          <p:cNvPr id="3" name="Content Placeholder 2"/>
          <p:cNvSpPr>
            <a:spLocks noGrp="1"/>
          </p:cNvSpPr>
          <p:nvPr>
            <p:ph idx="1"/>
          </p:nvPr>
        </p:nvSpPr>
        <p:spPr>
          <a:xfrm>
            <a:off x="581192" y="2377436"/>
            <a:ext cx="7681659" cy="4364183"/>
          </a:xfrm>
        </p:spPr>
        <p:txBody>
          <a:bodyPr>
            <a:normAutofit/>
          </a:bodyPr>
          <a:lstStyle/>
          <a:p>
            <a:r>
              <a:rPr lang="en-US" dirty="0"/>
              <a:t>RSU Student Pain Points:</a:t>
            </a:r>
          </a:p>
          <a:p>
            <a:pPr lvl="1"/>
            <a:r>
              <a:rPr lang="en-US" dirty="0"/>
              <a:t>What do you think are the top reason for student attrition at RSU?</a:t>
            </a:r>
          </a:p>
          <a:p>
            <a:pPr lvl="2"/>
            <a:r>
              <a:rPr lang="en-US" dirty="0"/>
              <a:t>Financial issues and lack of funding</a:t>
            </a:r>
          </a:p>
          <a:p>
            <a:pPr lvl="2"/>
            <a:r>
              <a:rPr lang="en-US" dirty="0"/>
              <a:t>Poor grades due to academic struggles</a:t>
            </a:r>
          </a:p>
          <a:p>
            <a:pPr lvl="2"/>
            <a:r>
              <a:rPr lang="en-US" dirty="0"/>
              <a:t>Personal issues and difficulty with work/life balance</a:t>
            </a:r>
          </a:p>
          <a:p>
            <a:pPr lvl="2"/>
            <a:r>
              <a:rPr lang="en-US" dirty="0"/>
              <a:t>Lack of communication with University departments</a:t>
            </a:r>
          </a:p>
          <a:p>
            <a:pPr lvl="2"/>
            <a:r>
              <a:rPr lang="en-US" dirty="0"/>
              <a:t>Failing to connect with the University</a:t>
            </a:r>
          </a:p>
          <a:p>
            <a:pPr lvl="1"/>
            <a:r>
              <a:rPr lang="en-US" dirty="0"/>
              <a:t>To your knowledge, has using Library services helped students improve their academic standing and remain in college?</a:t>
            </a:r>
          </a:p>
          <a:p>
            <a:pPr lvl="2"/>
            <a:r>
              <a:rPr lang="en-US" dirty="0"/>
              <a:t>100% yes. </a:t>
            </a:r>
          </a:p>
          <a:p>
            <a:pPr lvl="1"/>
            <a:r>
              <a:rPr lang="en-US" dirty="0"/>
              <a:t>Do you have any suggestions for ways that the Library can support your retention efforts?</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7664" y="2195021"/>
            <a:ext cx="3148099" cy="4197465"/>
          </a:xfrm>
          <a:prstGeom prst="rect">
            <a:avLst/>
          </a:prstGeom>
          <a:ln w="28575">
            <a:solidFill>
              <a:schemeClr val="accent1"/>
            </a:solidFill>
          </a:ln>
        </p:spPr>
      </p:pic>
    </p:spTree>
    <p:extLst>
      <p:ext uri="{BB962C8B-B14F-4D97-AF65-F5344CB8AC3E}">
        <p14:creationId xmlns:p14="http://schemas.microsoft.com/office/powerpoint/2010/main" val="118634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With Enrollment &amp; Retention</a:t>
            </a:r>
          </a:p>
        </p:txBody>
      </p:sp>
      <p:sp>
        <p:nvSpPr>
          <p:cNvPr id="3" name="Content Placeholder 2"/>
          <p:cNvSpPr>
            <a:spLocks noGrp="1"/>
          </p:cNvSpPr>
          <p:nvPr>
            <p:ph idx="1"/>
          </p:nvPr>
        </p:nvSpPr>
        <p:spPr>
          <a:xfrm>
            <a:off x="581193" y="1878676"/>
            <a:ext cx="4763892" cy="4921135"/>
          </a:xfrm>
        </p:spPr>
        <p:txBody>
          <a:bodyPr/>
          <a:lstStyle/>
          <a:p>
            <a:r>
              <a:rPr lang="en-US" dirty="0"/>
              <a:t>Catching Them on the Front End: Passive Recruitment</a:t>
            </a:r>
          </a:p>
          <a:p>
            <a:pPr lvl="1"/>
            <a:r>
              <a:rPr lang="en-US" dirty="0"/>
              <a:t>We had a productive meeting with the VP of Enrollment</a:t>
            </a:r>
          </a:p>
          <a:p>
            <a:pPr lvl="1"/>
            <a:r>
              <a:rPr lang="en-US" dirty="0"/>
              <a:t>We started working with admissions to create an information packet/mailer</a:t>
            </a:r>
          </a:p>
          <a:p>
            <a:pPr lvl="1"/>
            <a:r>
              <a:rPr lang="en-US" dirty="0"/>
              <a:t>We set up ride-</a:t>
            </a:r>
            <a:r>
              <a:rPr lang="en-US" dirty="0" err="1"/>
              <a:t>alongs</a:t>
            </a:r>
            <a:r>
              <a:rPr lang="en-US" dirty="0"/>
              <a:t> with an Admissions Counselor</a:t>
            </a:r>
          </a:p>
          <a:p>
            <a:pPr lvl="1"/>
            <a:r>
              <a:rPr lang="en-US" dirty="0"/>
              <a:t>While on these visits, we separated ourselves and met with Counselors, Librarians, and Principles</a:t>
            </a:r>
          </a:p>
          <a:p>
            <a:pPr lvl="2"/>
            <a:r>
              <a:rPr lang="en-US" dirty="0"/>
              <a:t>We also spoke with quite a few students</a:t>
            </a:r>
          </a:p>
          <a:p>
            <a:pPr lvl="1"/>
            <a:r>
              <a:rPr lang="en-US" dirty="0"/>
              <a:t>We have now created an outline for our workshops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72"/>
          <a:stretch/>
        </p:blipFill>
        <p:spPr>
          <a:xfrm>
            <a:off x="5570435" y="1978984"/>
            <a:ext cx="4447309" cy="3046231"/>
          </a:xfrm>
          <a:prstGeom prst="rect">
            <a:avLst/>
          </a:prstGeom>
          <a:ln w="28575">
            <a:solidFill>
              <a:schemeClr val="accent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618" y="3262127"/>
            <a:ext cx="3402253" cy="3402253"/>
          </a:xfrm>
          <a:prstGeom prst="rect">
            <a:avLst/>
          </a:prstGeom>
          <a:ln w="28575">
            <a:solidFill>
              <a:schemeClr val="accent1"/>
            </a:solidFill>
          </a:ln>
        </p:spPr>
      </p:pic>
    </p:spTree>
    <p:extLst>
      <p:ext uri="{BB962C8B-B14F-4D97-AF65-F5344CB8AC3E}">
        <p14:creationId xmlns:p14="http://schemas.microsoft.com/office/powerpoint/2010/main" val="30544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With Enrollment &amp; Retention</a:t>
            </a:r>
          </a:p>
        </p:txBody>
      </p:sp>
      <p:sp>
        <p:nvSpPr>
          <p:cNvPr id="3" name="Content Placeholder 2"/>
          <p:cNvSpPr>
            <a:spLocks noGrp="1"/>
          </p:cNvSpPr>
          <p:nvPr>
            <p:ph idx="1"/>
          </p:nvPr>
        </p:nvSpPr>
        <p:spPr>
          <a:xfrm>
            <a:off x="581193" y="2180496"/>
            <a:ext cx="6542814" cy="4045737"/>
          </a:xfrm>
        </p:spPr>
        <p:txBody>
          <a:bodyPr/>
          <a:lstStyle/>
          <a:p>
            <a:r>
              <a:rPr lang="en-US" dirty="0"/>
              <a:t>Gaining Acceptance in Our New Role:</a:t>
            </a:r>
          </a:p>
          <a:p>
            <a:pPr lvl="1"/>
            <a:r>
              <a:rPr lang="en-US" dirty="0"/>
              <a:t>We are now included (without us asking first) on:</a:t>
            </a:r>
          </a:p>
          <a:p>
            <a:pPr lvl="2"/>
            <a:r>
              <a:rPr lang="en-US" dirty="0"/>
              <a:t>Upcoming admissions events</a:t>
            </a:r>
          </a:p>
          <a:p>
            <a:pPr lvl="2"/>
            <a:r>
              <a:rPr lang="en-US" dirty="0"/>
              <a:t>Campus tours</a:t>
            </a:r>
          </a:p>
          <a:p>
            <a:pPr lvl="2"/>
            <a:r>
              <a:rPr lang="en-US" dirty="0"/>
              <a:t>Cross promotional opportunities</a:t>
            </a:r>
          </a:p>
          <a:p>
            <a:pPr lvl="2"/>
            <a:r>
              <a:rPr lang="en-US" dirty="0"/>
              <a:t>FREE T-SHIRTS!</a:t>
            </a:r>
          </a:p>
          <a:p>
            <a:pPr marL="36000" indent="0">
              <a:buNone/>
            </a:pPr>
            <a:endParaRPr lang="en-US" dirty="0"/>
          </a:p>
          <a:p>
            <a:r>
              <a:rPr lang="en-US" dirty="0"/>
              <a:t>Further support of retention efforts will require more strategic planning and possibly another Librarian, but we are getting there!</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080" y="2209002"/>
            <a:ext cx="3988724" cy="3988724"/>
          </a:xfrm>
          <a:prstGeom prst="rect">
            <a:avLst/>
          </a:prstGeom>
          <a:ln w="28575">
            <a:solidFill>
              <a:schemeClr val="accent1"/>
            </a:solidFill>
          </a:ln>
        </p:spPr>
      </p:pic>
    </p:spTree>
    <p:extLst>
      <p:ext uri="{BB962C8B-B14F-4D97-AF65-F5344CB8AC3E}">
        <p14:creationId xmlns:p14="http://schemas.microsoft.com/office/powerpoint/2010/main" val="329196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committees</a:t>
            </a:r>
          </a:p>
        </p:txBody>
      </p:sp>
      <p:sp>
        <p:nvSpPr>
          <p:cNvPr id="5" name="Content Placeholder 4"/>
          <p:cNvSpPr>
            <a:spLocks noGrp="1"/>
          </p:cNvSpPr>
          <p:nvPr>
            <p:ph idx="1"/>
          </p:nvPr>
        </p:nvSpPr>
        <p:spPr>
          <a:xfrm>
            <a:off x="581192" y="1165412"/>
            <a:ext cx="11029615" cy="6687670"/>
          </a:xfrm>
        </p:spPr>
        <p:txBody>
          <a:bodyPr>
            <a:normAutofit/>
          </a:bodyPr>
          <a:lstStyle/>
          <a:p>
            <a:r>
              <a:rPr lang="en-US" dirty="0" smtClean="0"/>
              <a:t>Voted into Faculty Association membership on April 27, 2007</a:t>
            </a:r>
          </a:p>
          <a:p>
            <a:pPr lvl="1"/>
            <a:r>
              <a:rPr lang="en-US" dirty="0" smtClean="0"/>
              <a:t>Thanks to support from tenured professor Dr. Emily Dial-Driver</a:t>
            </a:r>
          </a:p>
          <a:p>
            <a:pPr lvl="1"/>
            <a:r>
              <a:rPr lang="en-US" dirty="0"/>
              <a:t>A</a:t>
            </a:r>
            <a:r>
              <a:rPr lang="en-US" dirty="0" smtClean="0"/>
              <a:t>s recommended by the American Association of University Professors</a:t>
            </a:r>
          </a:p>
          <a:p>
            <a:pPr marL="0" indent="0">
              <a:buNone/>
            </a:pPr>
            <a:endParaRPr lang="en-US" dirty="0"/>
          </a:p>
          <a:p>
            <a:r>
              <a:rPr lang="en-US" dirty="0" smtClean="0"/>
              <a:t>RSU </a:t>
            </a:r>
            <a:r>
              <a:rPr lang="en-US" dirty="0"/>
              <a:t>Librarians Presently Serve </a:t>
            </a:r>
            <a:r>
              <a:rPr lang="en-US" dirty="0" smtClean="0"/>
              <a:t>On:</a:t>
            </a:r>
          </a:p>
          <a:p>
            <a:pPr lvl="1"/>
            <a:r>
              <a:rPr lang="en-US" b="1" dirty="0" smtClean="0"/>
              <a:t>The </a:t>
            </a:r>
            <a:r>
              <a:rPr lang="en-US" b="1" dirty="0"/>
              <a:t>Academic Technology Committee </a:t>
            </a:r>
            <a:r>
              <a:rPr lang="en-US" dirty="0"/>
              <a:t>shall make recommendations on the evaluation, acquisition, and use of technology in scholarship and instruction.  The Committee will consider policies and procedures pertaining to the areas of distance learning technology, university computer labs, computer hardware and software and other technology.  </a:t>
            </a:r>
            <a:endParaRPr lang="en-US" dirty="0" smtClean="0"/>
          </a:p>
          <a:p>
            <a:pPr lvl="1"/>
            <a:r>
              <a:rPr lang="en-US" b="1" dirty="0" smtClean="0"/>
              <a:t>The </a:t>
            </a:r>
            <a:r>
              <a:rPr lang="en-US" b="1" dirty="0"/>
              <a:t>Curriculum Committee </a:t>
            </a:r>
            <a:r>
              <a:rPr lang="en-US" dirty="0"/>
              <a:t>will meet at least twice each of the fall and spring semesters.  The committee shall submit recommendations to Academic </a:t>
            </a:r>
            <a:r>
              <a:rPr lang="en-US" dirty="0" smtClean="0"/>
              <a:t>Council.</a:t>
            </a:r>
          </a:p>
          <a:p>
            <a:pPr lvl="1"/>
            <a:r>
              <a:rPr lang="en-US" b="1" dirty="0" smtClean="0"/>
              <a:t>The </a:t>
            </a:r>
            <a:r>
              <a:rPr lang="en-US" b="1" dirty="0"/>
              <a:t>Faculty Development Committee</a:t>
            </a:r>
            <a:r>
              <a:rPr lang="en-US" dirty="0"/>
              <a:t>’s purpose is to investigate, plan and implement faculty activities in order to provide opportunities for the enhancement and evaluation of teaching and professional skills.</a:t>
            </a:r>
          </a:p>
          <a:p>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698" r="321"/>
          <a:stretch/>
        </p:blipFill>
        <p:spPr>
          <a:xfrm>
            <a:off x="8672106" y="1918447"/>
            <a:ext cx="1709024" cy="2284123"/>
          </a:xfrm>
          <a:prstGeom prst="rect">
            <a:avLst/>
          </a:prstGeom>
          <a:ln w="28575">
            <a:solidFill>
              <a:schemeClr val="accent1"/>
            </a:solidFill>
          </a:ln>
        </p:spPr>
      </p:pic>
    </p:spTree>
    <p:extLst>
      <p:ext uri="{BB962C8B-B14F-4D97-AF65-F5344CB8AC3E}">
        <p14:creationId xmlns:p14="http://schemas.microsoft.com/office/powerpoint/2010/main" val="288572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8596620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Senate</a:t>
            </a:r>
          </a:p>
        </p:txBody>
      </p:sp>
      <p:sp>
        <p:nvSpPr>
          <p:cNvPr id="3" name="Content Placeholder 2"/>
          <p:cNvSpPr>
            <a:spLocks noGrp="1"/>
          </p:cNvSpPr>
          <p:nvPr>
            <p:ph idx="1"/>
          </p:nvPr>
        </p:nvSpPr>
        <p:spPr>
          <a:xfrm>
            <a:off x="581192" y="2044931"/>
            <a:ext cx="11029615" cy="4813069"/>
          </a:xfrm>
        </p:spPr>
        <p:txBody>
          <a:bodyPr>
            <a:normAutofit/>
          </a:bodyPr>
          <a:lstStyle/>
          <a:p>
            <a:r>
              <a:rPr lang="en-US" dirty="0"/>
              <a:t>FY 09-10	Janice Ferris</a:t>
            </a:r>
          </a:p>
          <a:p>
            <a:r>
              <a:rPr lang="en-US" dirty="0"/>
              <a:t>FY 10-11	Janice Ferris</a:t>
            </a:r>
          </a:p>
          <a:p>
            <a:r>
              <a:rPr lang="en-US" dirty="0"/>
              <a:t>FY 11-12	Carolyn Gutierrez</a:t>
            </a:r>
          </a:p>
          <a:p>
            <a:r>
              <a:rPr lang="en-US" dirty="0"/>
              <a:t>FY 12-13	Carolyn Gutierrez</a:t>
            </a:r>
          </a:p>
          <a:p>
            <a:r>
              <a:rPr lang="en-US" dirty="0"/>
              <a:t>FY 13-14	Allison Embry</a:t>
            </a:r>
          </a:p>
          <a:p>
            <a:r>
              <a:rPr lang="en-US" dirty="0"/>
              <a:t>FY 14-15	George Gottschalk</a:t>
            </a:r>
          </a:p>
          <a:p>
            <a:r>
              <a:rPr lang="en-US" dirty="0"/>
              <a:t>FY 15-16	Sarah Clark</a:t>
            </a:r>
          </a:p>
          <a:p>
            <a:r>
              <a:rPr lang="en-US" dirty="0"/>
              <a:t>FY 16-17	Sarah Clark</a:t>
            </a:r>
          </a:p>
          <a:p>
            <a:r>
              <a:rPr lang="en-US" dirty="0"/>
              <a:t>FY 17-18	Sarah Clark/Kaitlin Crotty</a:t>
            </a:r>
          </a:p>
          <a:p>
            <a:r>
              <a:rPr lang="en-US" dirty="0"/>
              <a:t>FY 18-19	Kaitlin Crotty</a:t>
            </a:r>
          </a:p>
          <a:p>
            <a:r>
              <a:rPr lang="en-US" dirty="0"/>
              <a:t>FY 19-20	Michelle Owens</a:t>
            </a:r>
          </a:p>
          <a:p>
            <a:endParaRPr lang="en-US" dirty="0"/>
          </a:p>
        </p:txBody>
      </p:sp>
      <p:pic>
        <p:nvPicPr>
          <p:cNvPr id="4" name="Picture 3"/>
          <p:cNvPicPr>
            <a:picLocks noChangeAspect="1"/>
          </p:cNvPicPr>
          <p:nvPr/>
        </p:nvPicPr>
        <p:blipFill>
          <a:blip r:embed="rId2"/>
          <a:stretch>
            <a:fillRect/>
          </a:stretch>
        </p:blipFill>
        <p:spPr>
          <a:xfrm>
            <a:off x="5287912" y="2547236"/>
            <a:ext cx="5910627" cy="3554310"/>
          </a:xfrm>
          <a:prstGeom prst="rect">
            <a:avLst/>
          </a:prstGeom>
          <a:ln w="28575">
            <a:solidFill>
              <a:schemeClr val="accent1"/>
            </a:solidFill>
          </a:ln>
        </p:spPr>
      </p:pic>
    </p:spTree>
    <p:extLst>
      <p:ext uri="{BB962C8B-B14F-4D97-AF65-F5344CB8AC3E}">
        <p14:creationId xmlns:p14="http://schemas.microsoft.com/office/powerpoint/2010/main" val="51406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Committees &amp; Faculty Senate</a:t>
            </a:r>
          </a:p>
        </p:txBody>
      </p:sp>
      <p:sp>
        <p:nvSpPr>
          <p:cNvPr id="3" name="Content Placeholder 2"/>
          <p:cNvSpPr>
            <a:spLocks noGrp="1"/>
          </p:cNvSpPr>
          <p:nvPr>
            <p:ph idx="1"/>
          </p:nvPr>
        </p:nvSpPr>
        <p:spPr>
          <a:xfrm>
            <a:off x="581192" y="1811045"/>
            <a:ext cx="11029615" cy="5046955"/>
          </a:xfrm>
        </p:spPr>
        <p:txBody>
          <a:bodyPr>
            <a:normAutofit/>
          </a:bodyPr>
          <a:lstStyle/>
          <a:p>
            <a:r>
              <a:rPr lang="en-US" dirty="0"/>
              <a:t>Benefits of Librarian Presence on Faculty Committees &amp; Faculty Senate:</a:t>
            </a:r>
          </a:p>
          <a:p>
            <a:pPr lvl="1"/>
            <a:r>
              <a:rPr lang="en-US" dirty="0" smtClean="0"/>
              <a:t>Consistent factor in achieving quorum at meetings</a:t>
            </a:r>
            <a:endParaRPr lang="en-US" dirty="0"/>
          </a:p>
          <a:p>
            <a:pPr lvl="1"/>
            <a:r>
              <a:rPr lang="en-US" dirty="0"/>
              <a:t>Provide broader perspective due to departmental neutrality</a:t>
            </a:r>
          </a:p>
          <a:p>
            <a:pPr lvl="1"/>
            <a:r>
              <a:rPr lang="en-US" dirty="0"/>
              <a:t>Awareness of proposed change</a:t>
            </a:r>
          </a:p>
          <a:p>
            <a:pPr lvl="1"/>
            <a:r>
              <a:rPr lang="en-US" dirty="0"/>
              <a:t>Awareness of program development</a:t>
            </a:r>
          </a:p>
          <a:p>
            <a:pPr lvl="1"/>
            <a:r>
              <a:rPr lang="en-US" dirty="0"/>
              <a:t>Awareness of program discontinuation</a:t>
            </a:r>
          </a:p>
          <a:p>
            <a:pPr lvl="1"/>
            <a:r>
              <a:rPr lang="en-US" dirty="0"/>
              <a:t>Awareness of institutional initiatives</a:t>
            </a:r>
          </a:p>
          <a:p>
            <a:pPr lvl="1"/>
            <a:r>
              <a:rPr lang="en-US" dirty="0"/>
              <a:t>Awareness of faculty interest &amp; research efforts</a:t>
            </a:r>
          </a:p>
          <a:p>
            <a:pPr lvl="1"/>
            <a:r>
              <a:rPr lang="en-US" dirty="0"/>
              <a:t>Ability to align the library’s strategic plan to support university goals</a:t>
            </a:r>
          </a:p>
          <a:p>
            <a:pPr lvl="1"/>
            <a:r>
              <a:rPr lang="en-US" dirty="0"/>
              <a:t>Participation in hiring committees &amp; ad hoc committees</a:t>
            </a:r>
          </a:p>
          <a:p>
            <a:pPr lvl="1"/>
            <a:r>
              <a:rPr lang="en-US" dirty="0"/>
              <a:t>Improved relationship building across campus</a:t>
            </a:r>
          </a:p>
          <a:p>
            <a:pPr lvl="1"/>
            <a:r>
              <a:rPr lang="en-US" dirty="0"/>
              <a:t>Contribution to important campus decisions</a:t>
            </a:r>
          </a:p>
        </p:txBody>
      </p:sp>
      <p:pic>
        <p:nvPicPr>
          <p:cNvPr id="6" name="Picture 5">
            <a:extLst>
              <a:ext uri="{FF2B5EF4-FFF2-40B4-BE49-F238E27FC236}">
                <a16:creationId xmlns:a16="http://schemas.microsoft.com/office/drawing/2014/main" id="{142B84F2-EFD4-4687-AC2B-FCDC707B337A}"/>
              </a:ext>
            </a:extLst>
          </p:cNvPr>
          <p:cNvPicPr>
            <a:picLocks noChangeAspect="1"/>
          </p:cNvPicPr>
          <p:nvPr/>
        </p:nvPicPr>
        <p:blipFill>
          <a:blip r:embed="rId3"/>
          <a:stretch>
            <a:fillRect/>
          </a:stretch>
        </p:blipFill>
        <p:spPr>
          <a:xfrm>
            <a:off x="8202967" y="2050259"/>
            <a:ext cx="3049038" cy="4568526"/>
          </a:xfrm>
          <a:prstGeom prst="rect">
            <a:avLst/>
          </a:prstGeom>
          <a:ln w="28575">
            <a:solidFill>
              <a:schemeClr val="accent1"/>
            </a:solidFill>
          </a:ln>
        </p:spPr>
      </p:pic>
    </p:spTree>
    <p:extLst>
      <p:ext uri="{BB962C8B-B14F-4D97-AF65-F5344CB8AC3E}">
        <p14:creationId xmlns:p14="http://schemas.microsoft.com/office/powerpoint/2010/main" val="1798537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341721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Overdrive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366" y="2945316"/>
            <a:ext cx="7011267" cy="3686152"/>
          </a:xfrm>
          <a:prstGeom prst="rect">
            <a:avLst/>
          </a:prstGeom>
          <a:ln w="28575">
            <a:solidFill>
              <a:schemeClr val="accent1"/>
            </a:solidFill>
          </a:ln>
        </p:spPr>
      </p:pic>
      <p:sp>
        <p:nvSpPr>
          <p:cNvPr id="6" name="Content Placeholder 2"/>
          <p:cNvSpPr txBox="1">
            <a:spLocks/>
          </p:cNvSpPr>
          <p:nvPr/>
        </p:nvSpPr>
        <p:spPr>
          <a:xfrm>
            <a:off x="581192" y="1956054"/>
            <a:ext cx="9369143" cy="95340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Why did we decide to try this?</a:t>
            </a:r>
          </a:p>
          <a:p>
            <a:r>
              <a:rPr lang="en-US" dirty="0"/>
              <a:t>How did we start?</a:t>
            </a:r>
          </a:p>
        </p:txBody>
      </p:sp>
    </p:spTree>
    <p:extLst>
      <p:ext uri="{BB962C8B-B14F-4D97-AF65-F5344CB8AC3E}">
        <p14:creationId xmlns:p14="http://schemas.microsoft.com/office/powerpoint/2010/main" val="18048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702048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Overdrive</a:t>
            </a:r>
          </a:p>
        </p:txBody>
      </p:sp>
      <p:sp>
        <p:nvSpPr>
          <p:cNvPr id="3" name="Content Placeholder 2"/>
          <p:cNvSpPr>
            <a:spLocks noGrp="1"/>
          </p:cNvSpPr>
          <p:nvPr>
            <p:ph idx="1"/>
          </p:nvPr>
        </p:nvSpPr>
        <p:spPr>
          <a:xfrm>
            <a:off x="581192" y="2039177"/>
            <a:ext cx="9369143" cy="554391"/>
          </a:xfrm>
        </p:spPr>
        <p:txBody>
          <a:bodyPr/>
          <a:lstStyle/>
          <a:p>
            <a:r>
              <a:rPr lang="en-US" dirty="0"/>
              <a:t>What happened when we decided to take the plunge?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815" y="2734887"/>
            <a:ext cx="7170781" cy="3954173"/>
          </a:xfrm>
          <a:prstGeom prst="rect">
            <a:avLst/>
          </a:prstGeom>
          <a:ln w="28575">
            <a:solidFill>
              <a:schemeClr val="accent1"/>
            </a:solidFill>
          </a:ln>
        </p:spPr>
      </p:pic>
    </p:spTree>
    <p:extLst>
      <p:ext uri="{BB962C8B-B14F-4D97-AF65-F5344CB8AC3E}">
        <p14:creationId xmlns:p14="http://schemas.microsoft.com/office/powerpoint/2010/main" val="39036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2" y="1795554"/>
            <a:ext cx="4905208" cy="2547067"/>
          </a:xfrm>
        </p:spPr>
        <p:txBody>
          <a:bodyPr>
            <a:normAutofit lnSpcReduction="10000"/>
          </a:bodyPr>
          <a:lstStyle/>
          <a:p>
            <a:r>
              <a:rPr lang="en-US" dirty="0"/>
              <a:t>As the Admin, this interface is a dream for me.</a:t>
            </a:r>
          </a:p>
          <a:p>
            <a:pPr lvl="1"/>
            <a:r>
              <a:rPr lang="en-US" dirty="0"/>
              <a:t>Add and remove Marketplace users</a:t>
            </a:r>
          </a:p>
          <a:p>
            <a:pPr lvl="1"/>
            <a:r>
              <a:rPr lang="en-US" dirty="0"/>
              <a:t>Add and remove user privileges</a:t>
            </a:r>
          </a:p>
          <a:p>
            <a:pPr lvl="1"/>
            <a:r>
              <a:rPr lang="en-US" dirty="0"/>
              <a:t>View Insights</a:t>
            </a:r>
          </a:p>
          <a:p>
            <a:pPr lvl="1"/>
            <a:r>
              <a:rPr lang="en-US" dirty="0"/>
              <a:t>Create and share carts</a:t>
            </a:r>
          </a:p>
          <a:p>
            <a:pPr lvl="1"/>
            <a:r>
              <a:rPr lang="en-US" dirty="0"/>
              <a:t>Create custom and automated collections</a:t>
            </a:r>
          </a:p>
          <a:p>
            <a:pPr lvl="1"/>
            <a:r>
              <a:rPr lang="en-US" dirty="0"/>
              <a:t>Managing the collection is a piece of </a:t>
            </a:r>
            <a:r>
              <a:rPr lang="en-US" dirty="0" smtClean="0"/>
              <a:t>cake</a:t>
            </a:r>
          </a:p>
        </p:txBody>
      </p:sp>
      <p:sp>
        <p:nvSpPr>
          <p:cNvPr id="2" name="Title 1"/>
          <p:cNvSpPr>
            <a:spLocks noGrp="1"/>
          </p:cNvSpPr>
          <p:nvPr>
            <p:ph type="title"/>
          </p:nvPr>
        </p:nvSpPr>
        <p:spPr/>
        <p:txBody>
          <a:bodyPr/>
          <a:lstStyle/>
          <a:p>
            <a:r>
              <a:rPr lang="en-US" dirty="0"/>
              <a:t>Overdrive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r="631"/>
          <a:stretch/>
        </p:blipFill>
        <p:spPr>
          <a:xfrm>
            <a:off x="4101593" y="4363979"/>
            <a:ext cx="7624242" cy="2395164"/>
          </a:xfrm>
          <a:prstGeom prst="rect">
            <a:avLst/>
          </a:prstGeom>
          <a:ln w="28575">
            <a:solidFill>
              <a:schemeClr val="accent1"/>
            </a:solidFill>
          </a:ln>
        </p:spPr>
      </p:pic>
      <p:grpSp>
        <p:nvGrpSpPr>
          <p:cNvPr id="5" name="Group 4"/>
          <p:cNvGrpSpPr/>
          <p:nvPr/>
        </p:nvGrpSpPr>
        <p:grpSpPr>
          <a:xfrm>
            <a:off x="6687518" y="1895749"/>
            <a:ext cx="4034447" cy="2347096"/>
            <a:chOff x="3807229" y="1127624"/>
            <a:chExt cx="4034447" cy="2347096"/>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9380" b="9921"/>
            <a:stretch/>
          </p:blipFill>
          <p:spPr>
            <a:xfrm>
              <a:off x="3807229" y="1127624"/>
              <a:ext cx="4034447" cy="2347096"/>
            </a:xfrm>
            <a:prstGeom prst="rect">
              <a:avLst/>
            </a:prstGeom>
            <a:ln w="28575">
              <a:solidFill>
                <a:schemeClr val="accent1"/>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37" t="4791" r="55868" b="11665"/>
            <a:stretch/>
          </p:blipFill>
          <p:spPr>
            <a:xfrm>
              <a:off x="3915295" y="1247351"/>
              <a:ext cx="2086494" cy="2176841"/>
            </a:xfrm>
            <a:prstGeom prst="rect">
              <a:avLst/>
            </a:prstGeom>
            <a:ln w="28575">
              <a:noFill/>
            </a:ln>
          </p:spPr>
        </p:pic>
      </p:grpSp>
      <p:sp>
        <p:nvSpPr>
          <p:cNvPr id="9" name="Content Placeholder 2"/>
          <p:cNvSpPr txBox="1">
            <a:spLocks/>
          </p:cNvSpPr>
          <p:nvPr/>
        </p:nvSpPr>
        <p:spPr>
          <a:xfrm>
            <a:off x="581192" y="4952277"/>
            <a:ext cx="3372243" cy="120064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smtClean="0"/>
              <a:t>All marketplace users can easily create their own carts, and easily share them with the admin.</a:t>
            </a:r>
            <a:endParaRPr lang="en-US" dirty="0"/>
          </a:p>
        </p:txBody>
      </p:sp>
    </p:spTree>
    <p:extLst>
      <p:ext uri="{BB962C8B-B14F-4D97-AF65-F5344CB8AC3E}">
        <p14:creationId xmlns:p14="http://schemas.microsoft.com/office/powerpoint/2010/main" val="231381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Overdrive</a:t>
            </a:r>
          </a:p>
        </p:txBody>
      </p:sp>
      <p:sp>
        <p:nvSpPr>
          <p:cNvPr id="3" name="Content Placeholder 2"/>
          <p:cNvSpPr>
            <a:spLocks noGrp="1"/>
          </p:cNvSpPr>
          <p:nvPr>
            <p:ph idx="1"/>
          </p:nvPr>
        </p:nvSpPr>
        <p:spPr>
          <a:xfrm>
            <a:off x="581192" y="1812176"/>
            <a:ext cx="11029615" cy="1953489"/>
          </a:xfrm>
        </p:spPr>
        <p:txBody>
          <a:bodyPr/>
          <a:lstStyle/>
          <a:p>
            <a:r>
              <a:rPr lang="en-US" dirty="0"/>
              <a:t>As a User, this interface is more fun and much easier</a:t>
            </a:r>
          </a:p>
          <a:p>
            <a:pPr lvl="1"/>
            <a:r>
              <a:rPr lang="en-US" dirty="0"/>
              <a:t>As of November 5, 2019 we have had Overdrive for just 1 year</a:t>
            </a:r>
          </a:p>
          <a:p>
            <a:pPr lvl="1"/>
            <a:r>
              <a:rPr lang="en-US" dirty="0"/>
              <a:t>We have 140 active users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22" y="3695362"/>
            <a:ext cx="11143353" cy="2668385"/>
          </a:xfrm>
          <a:prstGeom prst="rect">
            <a:avLst/>
          </a:prstGeom>
          <a:ln w="28575">
            <a:solidFill>
              <a:schemeClr val="accent1"/>
            </a:solidFill>
          </a:ln>
        </p:spPr>
      </p:pic>
    </p:spTree>
    <p:extLst>
      <p:ext uri="{BB962C8B-B14F-4D97-AF65-F5344CB8AC3E}">
        <p14:creationId xmlns:p14="http://schemas.microsoft.com/office/powerpoint/2010/main" val="383635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Overdrive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293" t="5090" r="7132" b="58424"/>
          <a:stretch/>
        </p:blipFill>
        <p:spPr>
          <a:xfrm>
            <a:off x="523990" y="3661133"/>
            <a:ext cx="4308979" cy="1837113"/>
          </a:xfrm>
          <a:prstGeom prst="rect">
            <a:avLst/>
          </a:prstGeom>
          <a:ln w="28575">
            <a:solidFill>
              <a:schemeClr val="accent1"/>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56" t="547" r="12717"/>
          <a:stretch/>
        </p:blipFill>
        <p:spPr>
          <a:xfrm>
            <a:off x="5034605" y="1978429"/>
            <a:ext cx="3898670" cy="3137872"/>
          </a:xfrm>
          <a:prstGeom prst="rect">
            <a:avLst/>
          </a:prstGeom>
          <a:ln w="28575">
            <a:solidFill>
              <a:schemeClr val="accent1"/>
            </a:solid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579"/>
          <a:stretch/>
        </p:blipFill>
        <p:spPr>
          <a:xfrm>
            <a:off x="7769563" y="3547365"/>
            <a:ext cx="3898445" cy="3137872"/>
          </a:xfrm>
          <a:prstGeom prst="rect">
            <a:avLst/>
          </a:prstGeom>
          <a:ln w="28575">
            <a:solidFill>
              <a:schemeClr val="accent1"/>
            </a:solidFill>
          </a:ln>
        </p:spPr>
      </p:pic>
      <p:sp>
        <p:nvSpPr>
          <p:cNvPr id="12" name="Content Placeholder 2"/>
          <p:cNvSpPr txBox="1">
            <a:spLocks/>
          </p:cNvSpPr>
          <p:nvPr/>
        </p:nvSpPr>
        <p:spPr>
          <a:xfrm>
            <a:off x="581192" y="1910797"/>
            <a:ext cx="11029615" cy="110559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University Wide Book Club</a:t>
            </a:r>
          </a:p>
          <a:p>
            <a:pPr lvl="1"/>
            <a:endParaRPr lang="en-US" dirty="0"/>
          </a:p>
        </p:txBody>
      </p:sp>
    </p:spTree>
    <p:extLst>
      <p:ext uri="{BB962C8B-B14F-4D97-AF65-F5344CB8AC3E}">
        <p14:creationId xmlns:p14="http://schemas.microsoft.com/office/powerpoint/2010/main" val="7670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Overdrive</a:t>
            </a:r>
          </a:p>
        </p:txBody>
      </p:sp>
      <p:sp>
        <p:nvSpPr>
          <p:cNvPr id="3" name="Content Placeholder 2"/>
          <p:cNvSpPr>
            <a:spLocks noGrp="1"/>
          </p:cNvSpPr>
          <p:nvPr>
            <p:ph idx="1"/>
          </p:nvPr>
        </p:nvSpPr>
        <p:spPr>
          <a:xfrm>
            <a:off x="581192" y="1928553"/>
            <a:ext cx="11029615" cy="1105591"/>
          </a:xfrm>
        </p:spPr>
        <p:txBody>
          <a:bodyPr>
            <a:normAutofit/>
          </a:bodyPr>
          <a:lstStyle/>
          <a:p>
            <a:r>
              <a:rPr lang="en-US" dirty="0"/>
              <a:t>University Wide Book Club</a:t>
            </a:r>
          </a:p>
          <a:p>
            <a:r>
              <a:rPr lang="en-US" dirty="0"/>
              <a:t>New Collections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2994954"/>
            <a:ext cx="10058400" cy="3631252"/>
          </a:xfrm>
          <a:prstGeom prst="rect">
            <a:avLst/>
          </a:prstGeom>
          <a:ln w="28575">
            <a:solidFill>
              <a:schemeClr val="accent1"/>
            </a:solidFill>
          </a:ln>
        </p:spPr>
      </p:pic>
    </p:spTree>
    <p:extLst>
      <p:ext uri="{BB962C8B-B14F-4D97-AF65-F5344CB8AC3E}">
        <p14:creationId xmlns:p14="http://schemas.microsoft.com/office/powerpoint/2010/main" val="111479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Everywhere</a:t>
            </a:r>
          </a:p>
        </p:txBody>
      </p:sp>
      <p:pic>
        <p:nvPicPr>
          <p:cNvPr id="4" name="Content Placeholder 3"/>
          <p:cNvPicPr>
            <a:picLocks noGrp="1" noChangeAspect="1"/>
          </p:cNvPicPr>
          <p:nvPr>
            <p:ph idx="1"/>
          </p:nvPr>
        </p:nvPicPr>
        <p:blipFill>
          <a:blip r:embed="rId2"/>
          <a:stretch>
            <a:fillRect/>
          </a:stretch>
        </p:blipFill>
        <p:spPr>
          <a:xfrm>
            <a:off x="2335935" y="1990031"/>
            <a:ext cx="7520129" cy="4676775"/>
          </a:xfrm>
          <a:prstGeom prst="rect">
            <a:avLst/>
          </a:prstGeom>
          <a:ln w="28575">
            <a:solidFill>
              <a:schemeClr val="accent1"/>
            </a:solidFill>
          </a:ln>
        </p:spPr>
      </p:pic>
    </p:spTree>
    <p:extLst>
      <p:ext uri="{BB962C8B-B14F-4D97-AF65-F5344CB8AC3E}">
        <p14:creationId xmlns:p14="http://schemas.microsoft.com/office/powerpoint/2010/main" val="2720956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Overdrive</a:t>
            </a:r>
          </a:p>
        </p:txBody>
      </p:sp>
      <p:sp>
        <p:nvSpPr>
          <p:cNvPr id="3" name="Content Placeholder 2"/>
          <p:cNvSpPr>
            <a:spLocks noGrp="1"/>
          </p:cNvSpPr>
          <p:nvPr>
            <p:ph idx="1"/>
          </p:nvPr>
        </p:nvSpPr>
        <p:spPr>
          <a:xfrm>
            <a:off x="581193" y="3954458"/>
            <a:ext cx="11029615" cy="2432486"/>
          </a:xfrm>
        </p:spPr>
        <p:txBody>
          <a:bodyPr/>
          <a:lstStyle/>
          <a:p>
            <a:r>
              <a:rPr lang="en-US" dirty="0"/>
              <a:t>Final Thoughts</a:t>
            </a:r>
          </a:p>
          <a:p>
            <a:pPr lvl="1"/>
            <a:r>
              <a:rPr lang="en-US" dirty="0"/>
              <a:t>Honestly, we haven’t even tapped the full potential of this resource. We are just now considering trying out streaming video services and we haven’t made use of the hosting capabilities at all.</a:t>
            </a:r>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677" y="2269400"/>
            <a:ext cx="4212645" cy="1685058"/>
          </a:xfrm>
          <a:prstGeom prst="rect">
            <a:avLst/>
          </a:prstGeom>
          <a:ln w="28575">
            <a:solidFill>
              <a:schemeClr val="accent1"/>
            </a:solidFill>
          </a:ln>
        </p:spPr>
      </p:pic>
    </p:spTree>
    <p:extLst>
      <p:ext uri="{BB962C8B-B14F-4D97-AF65-F5344CB8AC3E}">
        <p14:creationId xmlns:p14="http://schemas.microsoft.com/office/powerpoint/2010/main" val="315753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388464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2070503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Everywhere</a:t>
            </a:r>
          </a:p>
        </p:txBody>
      </p:sp>
      <p:sp>
        <p:nvSpPr>
          <p:cNvPr id="3" name="Content Placeholder 2"/>
          <p:cNvSpPr>
            <a:spLocks noGrp="1"/>
          </p:cNvSpPr>
          <p:nvPr>
            <p:ph idx="1"/>
          </p:nvPr>
        </p:nvSpPr>
        <p:spPr>
          <a:xfrm>
            <a:off x="581192" y="1844774"/>
            <a:ext cx="11029615" cy="2063838"/>
          </a:xfrm>
        </p:spPr>
        <p:txBody>
          <a:bodyPr>
            <a:normAutofit/>
          </a:bodyPr>
          <a:lstStyle/>
          <a:p>
            <a:r>
              <a:rPr lang="en-US" dirty="0"/>
              <a:t>Have you ever used RSU Libraries before?</a:t>
            </a:r>
          </a:p>
          <a:p>
            <a:endParaRPr lang="en-US" dirty="0"/>
          </a:p>
          <a:p>
            <a:r>
              <a:rPr lang="en-US" dirty="0"/>
              <a:t>Where do you usually search for information?</a:t>
            </a:r>
          </a:p>
          <a:p>
            <a:pPr marL="0" indent="0">
              <a:buNone/>
            </a:pPr>
            <a:endParaRPr lang="en-US" dirty="0"/>
          </a:p>
        </p:txBody>
      </p:sp>
    </p:spTree>
    <p:extLst>
      <p:ext uri="{BB962C8B-B14F-4D97-AF65-F5344CB8AC3E}">
        <p14:creationId xmlns:p14="http://schemas.microsoft.com/office/powerpoint/2010/main" val="227554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2214236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Everywhere</a:t>
            </a:r>
          </a:p>
        </p:txBody>
      </p:sp>
      <p:sp>
        <p:nvSpPr>
          <p:cNvPr id="3" name="Content Placeholder 2"/>
          <p:cNvSpPr>
            <a:spLocks noGrp="1"/>
          </p:cNvSpPr>
          <p:nvPr>
            <p:ph idx="1"/>
          </p:nvPr>
        </p:nvSpPr>
        <p:spPr>
          <a:xfrm>
            <a:off x="581192" y="2230374"/>
            <a:ext cx="11029615" cy="4536188"/>
          </a:xfrm>
        </p:spPr>
        <p:txBody>
          <a:bodyPr>
            <a:normAutofit/>
          </a:bodyPr>
          <a:lstStyle/>
          <a:p>
            <a:r>
              <a:rPr lang="en-US" dirty="0"/>
              <a:t>Have you ever used RSU Libraries before?</a:t>
            </a:r>
          </a:p>
          <a:p>
            <a:endParaRPr lang="en-US" dirty="0"/>
          </a:p>
          <a:p>
            <a:r>
              <a:rPr lang="en-US" dirty="0"/>
              <a:t>Where do you usually search for information?</a:t>
            </a:r>
          </a:p>
          <a:p>
            <a:endParaRPr lang="en-US" dirty="0"/>
          </a:p>
          <a:p>
            <a:r>
              <a:rPr lang="en-US" dirty="0"/>
              <a:t>How confident would you feel RIGHT NOW if you needed to use RSU Libraries for research?</a:t>
            </a:r>
          </a:p>
          <a:p>
            <a:endParaRPr lang="en-US" dirty="0"/>
          </a:p>
          <a:p>
            <a:r>
              <a:rPr lang="en-US" dirty="0"/>
              <a:t>What filters are you most likely to use when searching for journal articles?</a:t>
            </a:r>
          </a:p>
          <a:p>
            <a:endParaRPr lang="en-US" dirty="0"/>
          </a:p>
          <a:p>
            <a:r>
              <a:rPr lang="en-US" dirty="0"/>
              <a:t>How often do you use e-Books?</a:t>
            </a:r>
          </a:p>
          <a:p>
            <a:endParaRPr lang="en-US" dirty="0"/>
          </a:p>
          <a:p>
            <a:r>
              <a:rPr lang="en-US" dirty="0"/>
              <a:t>After what you’ve learned today, how confident do you feel now about using RSU Libraries for research?</a:t>
            </a:r>
          </a:p>
          <a:p>
            <a:pPr marL="0" indent="0">
              <a:buNone/>
            </a:pPr>
            <a:endParaRPr lang="en-US" dirty="0"/>
          </a:p>
        </p:txBody>
      </p:sp>
    </p:spTree>
    <p:extLst>
      <p:ext uri="{BB962C8B-B14F-4D97-AF65-F5344CB8AC3E}">
        <p14:creationId xmlns:p14="http://schemas.microsoft.com/office/powerpoint/2010/main" val="368473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Everywhere</a:t>
            </a:r>
          </a:p>
        </p:txBody>
      </p:sp>
      <p:pic>
        <p:nvPicPr>
          <p:cNvPr id="3" name="Picture 2"/>
          <p:cNvPicPr>
            <a:picLocks noChangeAspect="1"/>
          </p:cNvPicPr>
          <p:nvPr/>
        </p:nvPicPr>
        <p:blipFill>
          <a:blip r:embed="rId2"/>
          <a:stretch>
            <a:fillRect/>
          </a:stretch>
        </p:blipFill>
        <p:spPr>
          <a:xfrm>
            <a:off x="1751301" y="1918227"/>
            <a:ext cx="8689398" cy="4811692"/>
          </a:xfrm>
          <a:prstGeom prst="rect">
            <a:avLst/>
          </a:prstGeom>
          <a:ln w="28575">
            <a:solidFill>
              <a:schemeClr val="accent1"/>
            </a:solidFill>
          </a:ln>
        </p:spPr>
      </p:pic>
    </p:spTree>
    <p:extLst>
      <p:ext uri="{BB962C8B-B14F-4D97-AF65-F5344CB8AC3E}">
        <p14:creationId xmlns:p14="http://schemas.microsoft.com/office/powerpoint/2010/main" val="3833346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Everywhere</a:t>
            </a:r>
          </a:p>
        </p:txBody>
      </p:sp>
      <p:pic>
        <p:nvPicPr>
          <p:cNvPr id="5" name="Picture 4"/>
          <p:cNvPicPr>
            <a:picLocks noChangeAspect="1"/>
          </p:cNvPicPr>
          <p:nvPr/>
        </p:nvPicPr>
        <p:blipFill>
          <a:blip r:embed="rId2"/>
          <a:stretch>
            <a:fillRect/>
          </a:stretch>
        </p:blipFill>
        <p:spPr>
          <a:xfrm>
            <a:off x="1751300" y="1900518"/>
            <a:ext cx="8689398" cy="4823011"/>
          </a:xfrm>
          <a:prstGeom prst="rect">
            <a:avLst/>
          </a:prstGeom>
          <a:ln w="28575">
            <a:solidFill>
              <a:schemeClr val="accent1"/>
            </a:solidFill>
          </a:ln>
        </p:spPr>
      </p:pic>
    </p:spTree>
    <p:extLst>
      <p:ext uri="{BB962C8B-B14F-4D97-AF65-F5344CB8AC3E}">
        <p14:creationId xmlns:p14="http://schemas.microsoft.com/office/powerpoint/2010/main" val="4083890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23680395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53022a6c-8a80-494e-8901-0db34e711c70"/>
</p:tagLst>
</file>

<file path=ppt/tags/tag2.xml><?xml version="1.0" encoding="utf-8"?>
<p:tagLst xmlns:a="http://schemas.openxmlformats.org/drawingml/2006/main" xmlns:r="http://schemas.openxmlformats.org/officeDocument/2006/relationships" xmlns:p="http://schemas.openxmlformats.org/presentationml/2006/main">
  <p:tag name="__PE_POLL_EMBED_ID" val="cab596d5-ec37-401a-b508-e288c9f6b161"/>
</p:tagLst>
</file>

<file path=ppt/tags/tag3.xml><?xml version="1.0" encoding="utf-8"?>
<p:tagLst xmlns:a="http://schemas.openxmlformats.org/drawingml/2006/main" xmlns:r="http://schemas.openxmlformats.org/officeDocument/2006/relationships" xmlns:p="http://schemas.openxmlformats.org/presentationml/2006/main">
  <p:tag name="__PE_POLL_EMBED_ID" val="39e9b8eb-9697-44f4-8fba-23e2a468af71"/>
</p:tagLst>
</file>

<file path=ppt/tags/tag4.xml><?xml version="1.0" encoding="utf-8"?>
<p:tagLst xmlns:a="http://schemas.openxmlformats.org/drawingml/2006/main" xmlns:r="http://schemas.openxmlformats.org/officeDocument/2006/relationships" xmlns:p="http://schemas.openxmlformats.org/presentationml/2006/main">
  <p:tag name="__PE_POLL_EMBED_ID" val="f984422a-dd84-4ffc-9ac9-cdaa6ae863ca"/>
</p:tagLst>
</file>

<file path=ppt/tags/tag5.xml><?xml version="1.0" encoding="utf-8"?>
<p:tagLst xmlns:a="http://schemas.openxmlformats.org/drawingml/2006/main" xmlns:r="http://schemas.openxmlformats.org/officeDocument/2006/relationships" xmlns:p="http://schemas.openxmlformats.org/presentationml/2006/main">
  <p:tag name="__PE_POLL_EMBED_ID" val="01b7bc35-3c59-436f-9661-23c9bfd9cd26"/>
</p:tagLst>
</file>

<file path=ppt/tags/tag6.xml><?xml version="1.0" encoding="utf-8"?>
<p:tagLst xmlns:a="http://schemas.openxmlformats.org/drawingml/2006/main" xmlns:r="http://schemas.openxmlformats.org/officeDocument/2006/relationships" xmlns:p="http://schemas.openxmlformats.org/presentationml/2006/main">
  <p:tag name="__PE_POLL_EMBED_ID" val="ebd4a984-c132-49ee-b1bc-cc99f9285e77"/>
</p:tagLst>
</file>

<file path=ppt/tags/tag7.xml><?xml version="1.0" encoding="utf-8"?>
<p:tagLst xmlns:a="http://schemas.openxmlformats.org/drawingml/2006/main" xmlns:r="http://schemas.openxmlformats.org/officeDocument/2006/relationships" xmlns:p="http://schemas.openxmlformats.org/presentationml/2006/main">
  <p:tag name="__PE_POLL_EMBED_ID" val="28570d4b-fdb1-45d8-b91b-042024cf3216"/>
</p:tagLst>
</file>

<file path=ppt/tags/tag8.xml><?xml version="1.0" encoding="utf-8"?>
<p:tagLst xmlns:a="http://schemas.openxmlformats.org/drawingml/2006/main" xmlns:r="http://schemas.openxmlformats.org/officeDocument/2006/relationships" xmlns:p="http://schemas.openxmlformats.org/presentationml/2006/main">
  <p:tag name="__PE_POLL_EMBED_ID" val="911b838e-a5d1-434f-8da9-3d95f25ba299"/>
</p:tagLst>
</file>

<file path=ppt/tags/tag9.xml><?xml version="1.0" encoding="utf-8"?>
<p:tagLst xmlns:a="http://schemas.openxmlformats.org/drawingml/2006/main" xmlns:r="http://schemas.openxmlformats.org/officeDocument/2006/relationships" xmlns:p="http://schemas.openxmlformats.org/presentationml/2006/main">
  <p:tag name="__PE_POLL_EMBED_ID" val="c03d719d-328a-4637-8bab-554922c0cfd9"/>
</p:tagLst>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themeOverride>
</file>

<file path=docProps/app.xml><?xml version="1.0" encoding="utf-8"?>
<Properties xmlns="http://schemas.openxmlformats.org/officeDocument/2006/extended-properties" xmlns:vt="http://schemas.openxmlformats.org/officeDocument/2006/docPropsVTypes">
  <Template/>
  <TotalTime>819</TotalTime>
  <Words>1127</Words>
  <Application>Microsoft Office PowerPoint</Application>
  <PresentationFormat>Widescreen</PresentationFormat>
  <Paragraphs>157</Paragraphs>
  <Slides>32</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Gill Sans MT</vt:lpstr>
      <vt:lpstr>Wingdings 2</vt:lpstr>
      <vt:lpstr>Dividend</vt:lpstr>
      <vt:lpstr>Changing Hats, Changing Resources:  Altering the Perception of the Academic Librarian</vt:lpstr>
      <vt:lpstr>PowerPoint Presentation</vt:lpstr>
      <vt:lpstr>Poll Everywhere</vt:lpstr>
      <vt:lpstr>Poll Everywhere</vt:lpstr>
      <vt:lpstr>PowerPoint Presentation</vt:lpstr>
      <vt:lpstr>Poll Everywhere</vt:lpstr>
      <vt:lpstr>Poll Everywhere</vt:lpstr>
      <vt:lpstr>Poll Everywhere</vt:lpstr>
      <vt:lpstr>PowerPoint Presentation</vt:lpstr>
      <vt:lpstr>PowerPoint Presentation</vt:lpstr>
      <vt:lpstr>PowerPoint Presentation</vt:lpstr>
      <vt:lpstr>Collaboration With Enrollment &amp; Retention</vt:lpstr>
      <vt:lpstr>Collaboration With Enrollment &amp; Retention</vt:lpstr>
      <vt:lpstr>Collaboration With Enrollment &amp; Retention</vt:lpstr>
      <vt:lpstr>Collaboration With Enrollment &amp; Retention</vt:lpstr>
      <vt:lpstr>Collaboration With Enrollment &amp; Retention</vt:lpstr>
      <vt:lpstr>Collaboration With Enrollment &amp; Retention</vt:lpstr>
      <vt:lpstr>Collaboration With Enrollment &amp; Retention</vt:lpstr>
      <vt:lpstr>Faculty committees</vt:lpstr>
      <vt:lpstr>Faculty Senate</vt:lpstr>
      <vt:lpstr>Faculty Committees &amp; Faculty Senate</vt:lpstr>
      <vt:lpstr>PowerPoint Presentation</vt:lpstr>
      <vt:lpstr>Overdrive</vt:lpstr>
      <vt:lpstr>PowerPoint Presentation</vt:lpstr>
      <vt:lpstr>Overdrive</vt:lpstr>
      <vt:lpstr>Overdrive</vt:lpstr>
      <vt:lpstr>Overdrive</vt:lpstr>
      <vt:lpstr>Overdrive</vt:lpstr>
      <vt:lpstr>Overdrive</vt:lpstr>
      <vt:lpstr>Overdrive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Hats, Changing Resources: Altering the Perception of the Academic Librarian</dc:title>
  <dc:creator>Kaitlin Crotty</dc:creator>
  <cp:lastModifiedBy>Kaitlin Crotty</cp:lastModifiedBy>
  <cp:revision>63</cp:revision>
  <cp:lastPrinted>2019-11-07T23:03:48Z</cp:lastPrinted>
  <dcterms:created xsi:type="dcterms:W3CDTF">2019-11-04T21:38:07Z</dcterms:created>
  <dcterms:modified xsi:type="dcterms:W3CDTF">2019-11-07T23:09:06Z</dcterms:modified>
</cp:coreProperties>
</file>