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8" r:id="rId10"/>
    <p:sldId id="260" r:id="rId11"/>
    <p:sldId id="261" r:id="rId12"/>
    <p:sldId id="262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65" autoAdjust="0"/>
  </p:normalViewPr>
  <p:slideViewPr>
    <p:cSldViewPr snapToGrid="0">
      <p:cViewPr varScale="1">
        <p:scale>
          <a:sx n="66" d="100"/>
          <a:sy n="66" d="100"/>
        </p:scale>
        <p:origin x="9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960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10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08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9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9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2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9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0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5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3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5AD2D5-681C-4C10-BA25-F35E1554AFC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D04438-1DE5-4DAA-A9DD-C3D5BE378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60217&amp;picture=question-mark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ative-land.c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92452/goal-football-net-socc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rocess-business-cycle-project-3936336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1297886/survey-poll-pencil-icon-checkbo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erver.org/r/result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2136-DB5E-490C-97FB-C0C1018B73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Pop-Up Librarian: Bringing Liaison</a:t>
            </a:r>
            <a:br>
              <a:rPr lang="en-US" dirty="0"/>
            </a:br>
            <a:r>
              <a:rPr lang="en-US" dirty="0"/>
              <a:t>Services To The Patrons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746C0-AB5A-4FFF-B081-077C5574FB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Karl G. Siewert, MLIS – </a:t>
            </a:r>
            <a:r>
              <a:rPr lang="en-US" dirty="0" err="1"/>
              <a:t>Nsu</a:t>
            </a:r>
            <a:r>
              <a:rPr lang="en-US" dirty="0"/>
              <a:t> Broken Arrow Library</a:t>
            </a:r>
          </a:p>
        </p:txBody>
      </p:sp>
    </p:spTree>
    <p:extLst>
      <p:ext uri="{BB962C8B-B14F-4D97-AF65-F5344CB8AC3E}">
        <p14:creationId xmlns:p14="http://schemas.microsoft.com/office/powerpoint/2010/main" val="236956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66FCCE-D653-454E-ABE4-6EC2EF1DD62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/>
              <a:t>GEneral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EC1E7-72B5-4B93-9E07-6EC8EFBFE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1506199" cy="42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7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FCC847-A82A-4AB2-9F08-8B460005BDE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Patterns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CE055-64EA-4AF5-A77C-CFC684117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5" y="134767"/>
            <a:ext cx="5643047" cy="3534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120AC4-1E6E-4EA3-95C3-837A36E01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955" y="685800"/>
            <a:ext cx="5857875" cy="369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9CB11-9E52-445C-A503-D1F27C02C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432" y="4038600"/>
            <a:ext cx="3933825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63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6C4C27-749D-4F34-9A0D-AF3BAC2EC1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1" y="685800"/>
            <a:ext cx="10396882" cy="2163278"/>
          </a:xfrm>
        </p:spPr>
        <p:txBody>
          <a:bodyPr>
            <a:normAutofit/>
          </a:bodyPr>
          <a:lstStyle/>
          <a:p>
            <a:r>
              <a:rPr lang="en-US" dirty="0"/>
              <a:t>Specific </a:t>
            </a:r>
            <a:br>
              <a:rPr lang="en-US" dirty="0"/>
            </a:br>
            <a:r>
              <a:rPr lang="en-US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70A85-37B7-4F41-B387-AA2AEC9DE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4" y="172992"/>
            <a:ext cx="6549358" cy="57870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7E93EB-CFB3-4A13-8A66-341DB2AA2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251"/>
          <a:stretch/>
        </p:blipFill>
        <p:spPr>
          <a:xfrm>
            <a:off x="147634" y="172993"/>
            <a:ext cx="5550522" cy="578708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A533308-11CC-480F-9C83-7F8C7085D959}"/>
              </a:ext>
            </a:extLst>
          </p:cNvPr>
          <p:cNvGrpSpPr/>
          <p:nvPr/>
        </p:nvGrpSpPr>
        <p:grpSpPr>
          <a:xfrm>
            <a:off x="666749" y="666750"/>
            <a:ext cx="310766" cy="3473659"/>
            <a:chOff x="666749" y="666750"/>
            <a:chExt cx="310766" cy="3473659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4EBA0291-B8D5-43A9-BD38-7C005C657661}"/>
                </a:ext>
              </a:extLst>
            </p:cNvPr>
            <p:cNvSpPr/>
            <p:nvPr/>
          </p:nvSpPr>
          <p:spPr>
            <a:xfrm>
              <a:off x="666751" y="666750"/>
              <a:ext cx="305601" cy="2121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1C75C66E-2AB8-49DC-86EA-8695B0D70CAF}"/>
                </a:ext>
              </a:extLst>
            </p:cNvPr>
            <p:cNvSpPr/>
            <p:nvPr/>
          </p:nvSpPr>
          <p:spPr>
            <a:xfrm>
              <a:off x="671914" y="2142024"/>
              <a:ext cx="305601" cy="2121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A08C47F-F341-4178-B42B-67AACAC3FAEE}"/>
                </a:ext>
              </a:extLst>
            </p:cNvPr>
            <p:cNvSpPr/>
            <p:nvPr/>
          </p:nvSpPr>
          <p:spPr>
            <a:xfrm>
              <a:off x="666749" y="3928282"/>
              <a:ext cx="305601" cy="2121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CF7380-AD57-4915-8934-954793148C47}"/>
              </a:ext>
            </a:extLst>
          </p:cNvPr>
          <p:cNvGrpSpPr/>
          <p:nvPr/>
        </p:nvGrpSpPr>
        <p:grpSpPr>
          <a:xfrm>
            <a:off x="666749" y="1489215"/>
            <a:ext cx="305602" cy="4284732"/>
            <a:chOff x="666749" y="1489215"/>
            <a:chExt cx="305602" cy="4284732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66A72FF-116E-405A-BF8E-55B27BECD1F8}"/>
                </a:ext>
              </a:extLst>
            </p:cNvPr>
            <p:cNvSpPr/>
            <p:nvPr/>
          </p:nvSpPr>
          <p:spPr>
            <a:xfrm>
              <a:off x="666750" y="1489215"/>
              <a:ext cx="305601" cy="2121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5765D98-1AFC-4E4E-963B-3379171C864A}"/>
                </a:ext>
              </a:extLst>
            </p:cNvPr>
            <p:cNvSpPr/>
            <p:nvPr/>
          </p:nvSpPr>
          <p:spPr>
            <a:xfrm>
              <a:off x="666749" y="5561820"/>
              <a:ext cx="305601" cy="2121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77AEE10-2A98-4657-8A0C-819FE9F12C2F}"/>
              </a:ext>
            </a:extLst>
          </p:cNvPr>
          <p:cNvSpPr/>
          <p:nvPr/>
        </p:nvSpPr>
        <p:spPr>
          <a:xfrm>
            <a:off x="5412004" y="506371"/>
            <a:ext cx="305601" cy="212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D7E24AC-1A14-4886-9053-5FFC3D459D44}"/>
              </a:ext>
            </a:extLst>
          </p:cNvPr>
          <p:cNvSpPr/>
          <p:nvPr/>
        </p:nvSpPr>
        <p:spPr>
          <a:xfrm>
            <a:off x="5406442" y="1489215"/>
            <a:ext cx="305601" cy="212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7F10D33-5631-4EA5-9E2B-01B75B1D3826}"/>
              </a:ext>
            </a:extLst>
          </p:cNvPr>
          <p:cNvSpPr/>
          <p:nvPr/>
        </p:nvSpPr>
        <p:spPr>
          <a:xfrm>
            <a:off x="5406442" y="2142024"/>
            <a:ext cx="305601" cy="212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9DD26F5-13B8-45B4-9688-D9F94395473A}"/>
              </a:ext>
            </a:extLst>
          </p:cNvPr>
          <p:cNvSpPr/>
          <p:nvPr/>
        </p:nvSpPr>
        <p:spPr>
          <a:xfrm>
            <a:off x="5406442" y="1823833"/>
            <a:ext cx="305601" cy="212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92CDEE-137B-4B45-9CE6-BB936EBED135}"/>
              </a:ext>
            </a:extLst>
          </p:cNvPr>
          <p:cNvSpPr/>
          <p:nvPr/>
        </p:nvSpPr>
        <p:spPr>
          <a:xfrm>
            <a:off x="313009" y="6500341"/>
            <a:ext cx="93104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/>
              <a:t>Introduction to Reference Work V.2: Reference Services and Reference Processes</a:t>
            </a:r>
            <a:r>
              <a:rPr lang="en-US" dirty="0"/>
              <a:t>, William A. Katz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E5C9F7C-D7B9-4DFC-ADC9-0D5B76F88D3F}"/>
              </a:ext>
            </a:extLst>
          </p:cNvPr>
          <p:cNvSpPr/>
          <p:nvPr/>
        </p:nvSpPr>
        <p:spPr>
          <a:xfrm>
            <a:off x="5406442" y="997793"/>
            <a:ext cx="305601" cy="212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6A6EA23-6764-4D17-A89C-D91DD8DC75AC}"/>
              </a:ext>
            </a:extLst>
          </p:cNvPr>
          <p:cNvSpPr/>
          <p:nvPr/>
        </p:nvSpPr>
        <p:spPr>
          <a:xfrm>
            <a:off x="5413849" y="2796047"/>
            <a:ext cx="305601" cy="212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E2318-D3EC-4369-84C4-CD7A3ED1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035" y="1734059"/>
            <a:ext cx="6517648" cy="40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7438D1B-2578-416F-BAAC-73D99C8A1F8B}"/>
              </a:ext>
            </a:extLst>
          </p:cNvPr>
          <p:cNvSpPr/>
          <p:nvPr/>
        </p:nvSpPr>
        <p:spPr>
          <a:xfrm>
            <a:off x="534202" y="587142"/>
            <a:ext cx="4379495" cy="1155032"/>
          </a:xfrm>
          <a:prstGeom prst="wedgeRoundRectCallout">
            <a:avLst>
              <a:gd name="adj1" fmla="val -34379"/>
              <a:gd name="adj2" fmla="val 75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“Can you show me how to find articles on JSTOR?”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6455A48-C6F2-4E9D-99BE-0717218E39BE}"/>
              </a:ext>
            </a:extLst>
          </p:cNvPr>
          <p:cNvSpPr/>
          <p:nvPr/>
        </p:nvSpPr>
        <p:spPr>
          <a:xfrm>
            <a:off x="6891688" y="517958"/>
            <a:ext cx="4061861" cy="1835417"/>
          </a:xfrm>
          <a:prstGeom prst="wedgeRoundRectCallout">
            <a:avLst>
              <a:gd name="adj1" fmla="val -34379"/>
              <a:gd name="adj2" fmla="val 75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“Is there someone at the library who can help me understand things?”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C794A27-AF9E-4B01-B279-92347B692633}"/>
              </a:ext>
            </a:extLst>
          </p:cNvPr>
          <p:cNvSpPr/>
          <p:nvPr/>
        </p:nvSpPr>
        <p:spPr>
          <a:xfrm>
            <a:off x="6102418" y="4815943"/>
            <a:ext cx="1552876" cy="606390"/>
          </a:xfrm>
          <a:prstGeom prst="wedgeRoundRectCallout">
            <a:avLst>
              <a:gd name="adj1" fmla="val -34379"/>
              <a:gd name="adj2" fmla="val 7550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“…the library…”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22A4D50-5555-43D7-824E-C2B6199E7AA3}"/>
              </a:ext>
            </a:extLst>
          </p:cNvPr>
          <p:cNvSpPr/>
          <p:nvPr/>
        </p:nvSpPr>
        <p:spPr>
          <a:xfrm>
            <a:off x="6789020" y="3518937"/>
            <a:ext cx="4379495" cy="1155032"/>
          </a:xfrm>
          <a:prstGeom prst="wedgeRoundRectCallout">
            <a:avLst>
              <a:gd name="adj1" fmla="val -34379"/>
              <a:gd name="adj2" fmla="val 75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“Does the library have Carl Jung’s </a:t>
            </a:r>
            <a:r>
              <a:rPr lang="en-US" sz="2400" i="1" dirty="0"/>
              <a:t>The Red Book </a:t>
            </a:r>
            <a:r>
              <a:rPr lang="en-US" sz="2400" dirty="0"/>
              <a:t>?”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4029CAD-6FF2-46F1-8B73-60DFF69CED73}"/>
              </a:ext>
            </a:extLst>
          </p:cNvPr>
          <p:cNvSpPr/>
          <p:nvPr/>
        </p:nvSpPr>
        <p:spPr>
          <a:xfrm>
            <a:off x="112294" y="3028050"/>
            <a:ext cx="5810451" cy="1645919"/>
          </a:xfrm>
          <a:prstGeom prst="wedgeRoundRectCallout">
            <a:avLst>
              <a:gd name="adj1" fmla="val -34379"/>
              <a:gd name="adj2" fmla="val 75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“My students will have a citation project later this semester. I’ll make sure they know you’re going to be here.”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3A89F08-E91E-47CE-975A-E794FB1D1691}"/>
              </a:ext>
            </a:extLst>
          </p:cNvPr>
          <p:cNvSpPr/>
          <p:nvPr/>
        </p:nvSpPr>
        <p:spPr>
          <a:xfrm>
            <a:off x="2820202" y="1619750"/>
            <a:ext cx="5940340" cy="2814597"/>
          </a:xfrm>
          <a:prstGeom prst="wedgeRoundRectCallout">
            <a:avLst>
              <a:gd name="adj1" fmla="val -34379"/>
              <a:gd name="adj2" fmla="val 7550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“I’m so glad you’re here! </a:t>
            </a:r>
            <a:br>
              <a:rPr lang="en-US" sz="4000" dirty="0"/>
            </a:br>
            <a:r>
              <a:rPr lang="en-US" sz="4000" dirty="0"/>
              <a:t>I needed to ask you how to find articles about….”</a:t>
            </a:r>
          </a:p>
        </p:txBody>
      </p:sp>
    </p:spTree>
    <p:extLst>
      <p:ext uri="{BB962C8B-B14F-4D97-AF65-F5344CB8AC3E}">
        <p14:creationId xmlns:p14="http://schemas.microsoft.com/office/powerpoint/2010/main" val="98226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5" grpId="0" animBg="1"/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AD38-55E3-4284-A614-3D654CF5EF8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EB30A-D8ED-4AD4-A191-F0E5700DA05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 numCol="2">
            <a:noAutofit/>
          </a:bodyPr>
          <a:lstStyle/>
          <a:p>
            <a:r>
              <a:rPr lang="en-US" sz="2800" dirty="0"/>
              <a:t>Finish the semester</a:t>
            </a:r>
          </a:p>
          <a:p>
            <a:r>
              <a:rPr lang="en-US" sz="2800" dirty="0"/>
              <a:t>Continue to gather data</a:t>
            </a:r>
          </a:p>
          <a:p>
            <a:r>
              <a:rPr lang="en-US" sz="2800" dirty="0"/>
              <a:t>Commit</a:t>
            </a:r>
            <a:r>
              <a:rPr lang="en-US" sz="2800" baseline="0" dirty="0"/>
              <a:t> to consistent schedule for Spring</a:t>
            </a:r>
            <a:br>
              <a:rPr lang="en-US" sz="2800" baseline="0" dirty="0"/>
            </a:br>
            <a:endParaRPr lang="en-US" sz="2800" baseline="0" dirty="0"/>
          </a:p>
          <a:p>
            <a:r>
              <a:rPr lang="en-US" sz="2800" baseline="0" dirty="0"/>
              <a:t>Colleague involvement</a:t>
            </a:r>
          </a:p>
          <a:p>
            <a:pPr lvl="1"/>
            <a:r>
              <a:rPr lang="en-US" sz="2400" dirty="0"/>
              <a:t>More marketing and promotion</a:t>
            </a:r>
          </a:p>
          <a:p>
            <a:pPr lvl="1"/>
            <a:r>
              <a:rPr lang="en-US" sz="2400" dirty="0"/>
              <a:t>Opportunity to compare data</a:t>
            </a:r>
          </a:p>
          <a:p>
            <a:pPr lvl="0"/>
            <a:r>
              <a:rPr lang="en-US" sz="2800" dirty="0"/>
              <a:t>Article?</a:t>
            </a:r>
          </a:p>
        </p:txBody>
      </p:sp>
    </p:spTree>
    <p:extLst>
      <p:ext uri="{BB962C8B-B14F-4D97-AF65-F5344CB8AC3E}">
        <p14:creationId xmlns:p14="http://schemas.microsoft.com/office/powerpoint/2010/main" val="14413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ABBA64-BCA6-40C9-BC71-AD3B39D5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 Comments? Suggestions?</a:t>
            </a:r>
          </a:p>
        </p:txBody>
      </p:sp>
      <p:pic>
        <p:nvPicPr>
          <p:cNvPr id="1026" name="Picture 2" descr="Question Mark">
            <a:extLst>
              <a:ext uri="{FF2B5EF4-FFF2-40B4-BE49-F238E27FC236}">
                <a16:creationId xmlns:a16="http://schemas.microsoft.com/office/drawing/2014/main" id="{F55574DF-9494-429F-A4D2-FE6D6FCBD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20" y="2107273"/>
            <a:ext cx="5961244" cy="318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F69E28-450A-49A3-A856-9EA24C5EE12A}"/>
              </a:ext>
            </a:extLst>
          </p:cNvPr>
          <p:cNvSpPr/>
          <p:nvPr/>
        </p:nvSpPr>
        <p:spPr>
          <a:xfrm>
            <a:off x="210260" y="6581001"/>
            <a:ext cx="693168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https://www.publicdomainpictures.net/en/view-image.php?image=160217&amp;picture=question-mark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916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3F9E62-72EE-40AF-B9E7-3A05C17508F5}"/>
              </a:ext>
            </a:extLst>
          </p:cNvPr>
          <p:cNvSpPr/>
          <p:nvPr/>
        </p:nvSpPr>
        <p:spPr>
          <a:xfrm>
            <a:off x="258353" y="6581001"/>
            <a:ext cx="216721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https://native-land.ca/</a:t>
            </a:r>
            <a:endParaRPr lang="en-US" sz="1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42696E-91E2-4ADD-ADDB-D9B94A29328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Territory</a:t>
            </a:r>
            <a:r>
              <a:rPr lang="en-US" baseline="0" dirty="0"/>
              <a:t> Acknowledgement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68B00-EA9C-4BA7-A4A9-0C97F099B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49"/>
          <a:stretch/>
        </p:blipFill>
        <p:spPr>
          <a:xfrm>
            <a:off x="0" y="0"/>
            <a:ext cx="12186970" cy="648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FDFBAA-82C8-4C79-B108-DB87A93A6C9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/>
              <a:t>INtroduction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2B3F7-FE69-4021-9A63-AC78E64AE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36"/>
          <a:stretch/>
        </p:blipFill>
        <p:spPr>
          <a:xfrm>
            <a:off x="-1" y="-1"/>
            <a:ext cx="1219136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98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BD6A-C884-438E-83EA-03954E4B171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Pop-up in BAED</a:t>
            </a: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85ADA54D-2AE0-406B-A627-597380545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0" b="19159"/>
          <a:stretch/>
        </p:blipFill>
        <p:spPr bwMode="auto">
          <a:xfrm>
            <a:off x="685801" y="0"/>
            <a:ext cx="10594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0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6EED-3667-4B14-B889-2FD5B908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AAF4D-BC83-4456-9B3F-1C7BE1B739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324600" cy="3311189"/>
          </a:xfrm>
        </p:spPr>
        <p:txBody>
          <a:bodyPr>
            <a:normAutofit/>
          </a:bodyPr>
          <a:lstStyle/>
          <a:p>
            <a:r>
              <a:rPr lang="en-US" sz="2600" dirty="0"/>
              <a:t>Community and Collaboration Day</a:t>
            </a:r>
          </a:p>
          <a:p>
            <a:pPr lvl="1"/>
            <a:r>
              <a:rPr lang="en-US" sz="2400" dirty="0"/>
              <a:t>Assessment focus</a:t>
            </a:r>
          </a:p>
          <a:p>
            <a:pPr lvl="1"/>
            <a:r>
              <a:rPr lang="en-US" sz="2400" dirty="0"/>
              <a:t>College of Education</a:t>
            </a:r>
          </a:p>
          <a:p>
            <a:pPr lvl="1"/>
            <a:r>
              <a:rPr lang="en-US" sz="2400" dirty="0"/>
              <a:t>Re-evaluation of Bibliographic Instruction</a:t>
            </a:r>
          </a:p>
          <a:p>
            <a:r>
              <a:rPr lang="en-US" sz="2800" dirty="0"/>
              <a:t>Sarah Whittle –”Roving Reference”</a:t>
            </a:r>
          </a:p>
        </p:txBody>
      </p:sp>
      <p:pic>
        <p:nvPicPr>
          <p:cNvPr id="2050" name="Picture 2" descr="Sarah Burkhead Whittle's picture">
            <a:extLst>
              <a:ext uri="{FF2B5EF4-FFF2-40B4-BE49-F238E27FC236}">
                <a16:creationId xmlns:a16="http://schemas.microsoft.com/office/drawing/2014/main" id="{74237A1B-0F93-4805-A008-4F02B430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41" y="1419225"/>
            <a:ext cx="26765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6023-11D2-4031-ADDE-BD13092F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C5E30-642B-43BC-8906-FE4FAC55D0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 be seen</a:t>
            </a:r>
          </a:p>
          <a:p>
            <a:r>
              <a:rPr lang="en-US" sz="4000" dirty="0"/>
              <a:t>To answer questions</a:t>
            </a:r>
          </a:p>
        </p:txBody>
      </p:sp>
      <p:pic>
        <p:nvPicPr>
          <p:cNvPr id="4098" name="Picture 2" descr="Image result for goal soccer">
            <a:extLst>
              <a:ext uri="{FF2B5EF4-FFF2-40B4-BE49-F238E27FC236}">
                <a16:creationId xmlns:a16="http://schemas.microsoft.com/office/drawing/2014/main" id="{D1E5B511-3C85-40C0-82C7-83CEDE70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55" y="837933"/>
            <a:ext cx="4901852" cy="24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BE9913-8275-4E93-A40A-943E13CDEC21}"/>
              </a:ext>
            </a:extLst>
          </p:cNvPr>
          <p:cNvSpPr/>
          <p:nvPr/>
        </p:nvSpPr>
        <p:spPr>
          <a:xfrm>
            <a:off x="210261" y="6581001"/>
            <a:ext cx="441949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https://www.needpix.com/photo/92452/goal-football-net-soccer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816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rocess">
            <a:extLst>
              <a:ext uri="{FF2B5EF4-FFF2-40B4-BE49-F238E27FC236}">
                <a16:creationId xmlns:a16="http://schemas.microsoft.com/office/drawing/2014/main" id="{1E766AEA-E6E0-4B67-8F71-388DC1D0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35" y="1837765"/>
            <a:ext cx="5679965" cy="34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8E5EA-BCD3-4BC5-846E-06AF402B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1F094-8DDF-47E2-AE14-7F3123B1CC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503276" cy="3311189"/>
          </a:xfrm>
        </p:spPr>
        <p:txBody>
          <a:bodyPr>
            <a:noAutofit/>
          </a:bodyPr>
          <a:lstStyle/>
          <a:p>
            <a:r>
              <a:rPr lang="en-US" sz="2400" dirty="0"/>
              <a:t>Seek advice from building administrator</a:t>
            </a:r>
            <a:r>
              <a:rPr lang="en-US" sz="2400" baseline="0" dirty="0"/>
              <a:t> for time slot and location</a:t>
            </a:r>
            <a:endParaRPr lang="en-US" sz="2400" dirty="0"/>
          </a:p>
          <a:p>
            <a:r>
              <a:rPr lang="en-US" sz="2400" dirty="0"/>
              <a:t>Gather</a:t>
            </a:r>
            <a:r>
              <a:rPr lang="en-US" sz="2400" baseline="0" dirty="0"/>
              <a:t> materials</a:t>
            </a:r>
          </a:p>
          <a:p>
            <a:r>
              <a:rPr lang="en-US" sz="2400" baseline="0" dirty="0"/>
              <a:t>Plan</a:t>
            </a:r>
          </a:p>
          <a:p>
            <a:pPr lvl="1"/>
            <a:r>
              <a:rPr lang="en-US" sz="2000" dirty="0"/>
              <a:t>Consistent</a:t>
            </a:r>
            <a:r>
              <a:rPr lang="en-US" sz="2000" baseline="0" dirty="0"/>
              <a:t> time slot</a:t>
            </a:r>
          </a:p>
          <a:p>
            <a:pPr lvl="1"/>
            <a:r>
              <a:rPr lang="en-US" sz="2000" baseline="0" dirty="0"/>
              <a:t>Weekly theme</a:t>
            </a:r>
          </a:p>
          <a:p>
            <a:pPr lvl="1"/>
            <a:r>
              <a:rPr lang="en-US" sz="2000" baseline="0" dirty="0"/>
              <a:t>Marketing to faculty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1636E-CC1E-4D2B-B68F-0F76A7FE456E}"/>
              </a:ext>
            </a:extLst>
          </p:cNvPr>
          <p:cNvSpPr/>
          <p:nvPr/>
        </p:nvSpPr>
        <p:spPr>
          <a:xfrm>
            <a:off x="200635" y="6581001"/>
            <a:ext cx="520876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https://pixabay.com/illustrations/process-business-cycle-project-3936336/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645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F3429-D98C-4036-BA32-D31729E3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AD54-1D8C-45C6-83DD-06B8C17245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Initial plan</a:t>
            </a:r>
          </a:p>
          <a:p>
            <a:pPr lvl="1"/>
            <a:r>
              <a:rPr lang="en-US" sz="2400" dirty="0"/>
              <a:t>Count everyone</a:t>
            </a:r>
            <a:r>
              <a:rPr lang="en-US" sz="2400" baseline="0" dirty="0"/>
              <a:t> I see</a:t>
            </a:r>
          </a:p>
          <a:p>
            <a:pPr lvl="1"/>
            <a:r>
              <a:rPr lang="en-US" sz="2400" baseline="0" dirty="0"/>
              <a:t>Note questions asked</a:t>
            </a:r>
          </a:p>
          <a:p>
            <a:pPr lvl="0"/>
            <a:r>
              <a:rPr lang="en-US" sz="2800" dirty="0"/>
              <a:t>Adjustments</a:t>
            </a:r>
          </a:p>
          <a:p>
            <a:pPr lvl="1"/>
            <a:r>
              <a:rPr lang="en-US" sz="2400" dirty="0"/>
              <a:t>More granular timeframes</a:t>
            </a:r>
          </a:p>
          <a:p>
            <a:pPr lvl="1"/>
            <a:r>
              <a:rPr lang="en-US" sz="2400" dirty="0"/>
              <a:t>Issues</a:t>
            </a:r>
            <a:r>
              <a:rPr lang="en-US" sz="2400" baseline="0" dirty="0"/>
              <a:t> of double-counting and recognition</a:t>
            </a:r>
          </a:p>
        </p:txBody>
      </p:sp>
      <p:pic>
        <p:nvPicPr>
          <p:cNvPr id="5122" name="Picture 2" descr="survey poll pencil free photo">
            <a:extLst>
              <a:ext uri="{FF2B5EF4-FFF2-40B4-BE49-F238E27FC236}">
                <a16:creationId xmlns:a16="http://schemas.microsoft.com/office/drawing/2014/main" id="{39645C89-6B71-48CA-9FEB-69E7FD3DC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93" y="1261782"/>
            <a:ext cx="2863433" cy="26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C044BD-4328-4293-8033-75E91730B5D3}"/>
              </a:ext>
            </a:extLst>
          </p:cNvPr>
          <p:cNvSpPr/>
          <p:nvPr/>
        </p:nvSpPr>
        <p:spPr>
          <a:xfrm>
            <a:off x="210261" y="6581001"/>
            <a:ext cx="529539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https://www.needpix.com/photo/1297886/survey-poll-pencil-icon-checkbox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761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F7E8-DD58-436C-B880-050D10DA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Results</a:t>
            </a:r>
          </a:p>
        </p:txBody>
      </p:sp>
      <p:pic>
        <p:nvPicPr>
          <p:cNvPr id="6146" name="Picture 2" descr="Results">
            <a:extLst>
              <a:ext uri="{FF2B5EF4-FFF2-40B4-BE49-F238E27FC236}">
                <a16:creationId xmlns:a16="http://schemas.microsoft.com/office/drawing/2014/main" id="{242106EB-755F-421F-B204-6D31AF0CA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5769"/>
          <a:stretch/>
        </p:blipFill>
        <p:spPr bwMode="auto">
          <a:xfrm>
            <a:off x="-7829" y="0"/>
            <a:ext cx="12212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EBFD14-965F-4193-B214-C71B47E70C65}"/>
              </a:ext>
            </a:extLst>
          </p:cNvPr>
          <p:cNvSpPr/>
          <p:nvPr/>
        </p:nvSpPr>
        <p:spPr>
          <a:xfrm>
            <a:off x="210260" y="6581001"/>
            <a:ext cx="288907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http://www.picserver.org/r/results.html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709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300</TotalTime>
  <Words>284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Impact</vt:lpstr>
      <vt:lpstr>Main Event</vt:lpstr>
      <vt:lpstr>The Pop-Up Librarian: Bringing Liaison Services To The Patrons</vt:lpstr>
      <vt:lpstr>Territory Acknowledgement</vt:lpstr>
      <vt:lpstr>INtroduction</vt:lpstr>
      <vt:lpstr>Pop-up in BAED</vt:lpstr>
      <vt:lpstr>Why?</vt:lpstr>
      <vt:lpstr>Goals</vt:lpstr>
      <vt:lpstr>Process</vt:lpstr>
      <vt:lpstr>Data collection</vt:lpstr>
      <vt:lpstr>Results</vt:lpstr>
      <vt:lpstr>GEneral</vt:lpstr>
      <vt:lpstr>Patterns</vt:lpstr>
      <vt:lpstr>Specific  questions</vt:lpstr>
      <vt:lpstr>PowerPoint Presentation</vt:lpstr>
      <vt:lpstr>What next?</vt:lpstr>
      <vt:lpstr>Questions? Comments? Suggestions?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Pop-Up Librarian: Bringing Liaison Services To The Patrons</dc:title>
  <dc:creator>Karl Siewert</dc:creator>
  <cp:lastModifiedBy>Karl Siewert</cp:lastModifiedBy>
  <cp:revision>29</cp:revision>
  <dcterms:created xsi:type="dcterms:W3CDTF">2019-11-07T01:20:02Z</dcterms:created>
  <dcterms:modified xsi:type="dcterms:W3CDTF">2019-11-07T21:20:42Z</dcterms:modified>
</cp:coreProperties>
</file>