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4" r:id="rId2"/>
    <p:sldId id="282" r:id="rId3"/>
    <p:sldId id="256" r:id="rId4"/>
    <p:sldId id="283" r:id="rId5"/>
    <p:sldId id="291" r:id="rId6"/>
    <p:sldId id="258" r:id="rId7"/>
    <p:sldId id="259" r:id="rId8"/>
    <p:sldId id="260" r:id="rId9"/>
    <p:sldId id="292" r:id="rId10"/>
    <p:sldId id="257" r:id="rId11"/>
    <p:sldId id="263" r:id="rId12"/>
    <p:sldId id="262" r:id="rId13"/>
    <p:sldId id="286" r:id="rId14"/>
    <p:sldId id="273" r:id="rId15"/>
    <p:sldId id="289" r:id="rId16"/>
    <p:sldId id="290" r:id="rId17"/>
    <p:sldId id="265" r:id="rId18"/>
    <p:sldId id="272" r:id="rId19"/>
    <p:sldId id="266" r:id="rId20"/>
    <p:sldId id="288" r:id="rId21"/>
    <p:sldId id="284" r:id="rId22"/>
    <p:sldId id="285" r:id="rId23"/>
    <p:sldId id="268" r:id="rId24"/>
    <p:sldId id="269" r:id="rId25"/>
    <p:sldId id="270" r:id="rId26"/>
    <p:sldId id="271" r:id="rId27"/>
    <p:sldId id="274" r:id="rId28"/>
    <p:sldId id="275" r:id="rId29"/>
    <p:sldId id="277" r:id="rId30"/>
    <p:sldId id="276" r:id="rId31"/>
    <p:sldId id="279" r:id="rId32"/>
    <p:sldId id="295" r:id="rId33"/>
    <p:sldId id="294" r:id="rId34"/>
    <p:sldId id="280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11/6/19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11/6/19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11/6/19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11/6/19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maura.wordpress.com/tag/library-mini-golf/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rmaxson@jbu.edu" TargetMode="External"/><Relationship Id="rId2" Type="http://schemas.openxmlformats.org/officeDocument/2006/relationships/hyperlink" Target="mailto:tvanlandingham@jbu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mschwartz@jbu.edu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deviantart.com/kooro-sama/art/Hogwarts-Flag-237279817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34DF3-3E8F-4B76-AB4A-DDF4C521F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392" y="261311"/>
            <a:ext cx="9291215" cy="1049235"/>
          </a:xfrm>
        </p:spPr>
        <p:txBody>
          <a:bodyPr/>
          <a:lstStyle/>
          <a:p>
            <a:r>
              <a:rPr lang="en-US" dirty="0"/>
              <a:t>Let Us introduce Ourselves 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B05A17CE-E82F-464B-9EBA-9DF664A2D1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15"/>
          <a:stretch/>
        </p:blipFill>
        <p:spPr>
          <a:xfrm>
            <a:off x="1047907" y="1591830"/>
            <a:ext cx="2573914" cy="3462285"/>
          </a:xfrm>
          <a:prstGeom prst="rect">
            <a:avLst/>
          </a:prstGeom>
        </p:spPr>
      </p:pic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FEBB2522-F3A0-4474-94E5-347ABDE620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4738076" y="1591829"/>
            <a:ext cx="2715848" cy="3462285"/>
          </a:xfrm>
          <a:prstGeom prst="rect">
            <a:avLst/>
          </a:prstGeom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F4060489-C109-4950-A7CF-F81769506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0361" y="1580149"/>
            <a:ext cx="2314529" cy="34739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E10572-3C01-4D0D-9E70-A9EE7372531B}"/>
              </a:ext>
            </a:extLst>
          </p:cNvPr>
          <p:cNvSpPr txBox="1"/>
          <p:nvPr/>
        </p:nvSpPr>
        <p:spPr>
          <a:xfrm>
            <a:off x="868203" y="5150733"/>
            <a:ext cx="3114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Taylor </a:t>
            </a:r>
            <a:r>
              <a:rPr lang="en-US" dirty="0" err="1"/>
              <a:t>Vanlandingham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2E0B04-7FC6-4C52-AAEF-AF9F673AA25B}"/>
              </a:ext>
            </a:extLst>
          </p:cNvPr>
          <p:cNvSpPr txBox="1"/>
          <p:nvPr/>
        </p:nvSpPr>
        <p:spPr>
          <a:xfrm>
            <a:off x="4855579" y="5153639"/>
            <a:ext cx="2619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Rachel Maxson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482163-BEE5-460A-AE1C-2A09A086BD13}"/>
              </a:ext>
            </a:extLst>
          </p:cNvPr>
          <p:cNvSpPr txBox="1"/>
          <p:nvPr/>
        </p:nvSpPr>
        <p:spPr>
          <a:xfrm>
            <a:off x="8500361" y="5150733"/>
            <a:ext cx="2390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Marikit</a:t>
            </a:r>
            <a:r>
              <a:rPr lang="en-US" dirty="0"/>
              <a:t> Fain</a:t>
            </a:r>
          </a:p>
        </p:txBody>
      </p:sp>
    </p:spTree>
    <p:extLst>
      <p:ext uri="{BB962C8B-B14F-4D97-AF65-F5344CB8AC3E}">
        <p14:creationId xmlns:p14="http://schemas.microsoft.com/office/powerpoint/2010/main" val="2852776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5209C-03C2-4EFB-8D78-DD4CE260F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391" y="154929"/>
            <a:ext cx="9291215" cy="1049235"/>
          </a:xfrm>
        </p:spPr>
        <p:txBody>
          <a:bodyPr/>
          <a:lstStyle/>
          <a:p>
            <a:r>
              <a:rPr lang="en-US" dirty="0"/>
              <a:t>Library: Manual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F156747-7DFA-465B-AC81-4404A695BF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6700" y="1394201"/>
            <a:ext cx="8078598" cy="454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73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72FFC-834A-4253-9CC5-2BE7C219F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392" y="0"/>
            <a:ext cx="9291215" cy="1049235"/>
          </a:xfrm>
        </p:spPr>
        <p:txBody>
          <a:bodyPr/>
          <a:lstStyle/>
          <a:p>
            <a:r>
              <a:rPr lang="en-US" dirty="0"/>
              <a:t>Library: Quizzes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E99CF8-B796-4388-B51E-DF047B0F0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904" y="1066382"/>
            <a:ext cx="7912192" cy="494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447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B5D8A-F228-4686-96F2-1C580079B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392" y="161932"/>
            <a:ext cx="9291215" cy="1049235"/>
          </a:xfrm>
        </p:spPr>
        <p:txBody>
          <a:bodyPr/>
          <a:lstStyle/>
          <a:p>
            <a:r>
              <a:rPr lang="en-US" dirty="0"/>
              <a:t>Library: Schedule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5B8CE92-DC45-4D99-98DF-9E70BF0E87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1297" y="992617"/>
            <a:ext cx="6905558" cy="43159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784177-587E-40AD-8640-2FD0C8812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3150604"/>
            <a:ext cx="4990270" cy="311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30C39-D7B0-475E-A270-38AB284EA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Library: Budget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F29764-C2FC-4859-B399-E4F250264AF0}"/>
              </a:ext>
            </a:extLst>
          </p:cNvPr>
          <p:cNvSpPr txBox="1"/>
          <p:nvPr/>
        </p:nvSpPr>
        <p:spPr>
          <a:xfrm>
            <a:off x="1392572" y="2030136"/>
            <a:ext cx="92912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Software: $0 (Included in university’s Office 365 subscription)</a:t>
            </a:r>
          </a:p>
          <a:p>
            <a:endParaRPr lang="en-US" sz="2400" dirty="0"/>
          </a:p>
          <a:p>
            <a:r>
              <a:rPr lang="en-US" sz="2400" dirty="0"/>
              <a:t>Prizes</a:t>
            </a:r>
          </a:p>
          <a:p>
            <a:r>
              <a:rPr lang="en-US" sz="2400" dirty="0"/>
              <a:t>	Spring 2019: $46</a:t>
            </a:r>
          </a:p>
          <a:p>
            <a:r>
              <a:rPr lang="en-US" sz="2400" dirty="0"/>
              <a:t>	Fall 2019: $30</a:t>
            </a:r>
          </a:p>
          <a:p>
            <a:r>
              <a:rPr lang="en-US" sz="2400" dirty="0"/>
              <a:t>	Typical Expected Per Semester: $35</a:t>
            </a:r>
          </a:p>
        </p:txBody>
      </p:sp>
    </p:spTree>
    <p:extLst>
      <p:ext uri="{BB962C8B-B14F-4D97-AF65-F5344CB8AC3E}">
        <p14:creationId xmlns:p14="http://schemas.microsoft.com/office/powerpoint/2010/main" val="2348525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3C2E4-1A9D-474C-AD2F-E8BB13A7E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Archives  Work Studies 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2F3250-8001-4E5A-9B1E-24EAE5E865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0449" y="2016125"/>
            <a:ext cx="6132689" cy="3449638"/>
          </a:xfrm>
        </p:spPr>
      </p:pic>
    </p:spTree>
    <p:extLst>
      <p:ext uri="{BB962C8B-B14F-4D97-AF65-F5344CB8AC3E}">
        <p14:creationId xmlns:p14="http://schemas.microsoft.com/office/powerpoint/2010/main" val="3556467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0595C-7F8B-4106-96DE-58E733CDA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208900"/>
            <a:ext cx="9291215" cy="1049235"/>
          </a:xfrm>
        </p:spPr>
        <p:txBody>
          <a:bodyPr/>
          <a:lstStyle/>
          <a:p>
            <a:r>
              <a:rPr lang="en-US" dirty="0"/>
              <a:t>Initial Setup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47B66B-639B-4DC1-A554-F9F007B24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125" y="1727808"/>
            <a:ext cx="8791750" cy="400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24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E98B48-1EA5-41D3-B60A-83E2C91FE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206" y="1531330"/>
            <a:ext cx="6051390" cy="30855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AB0F55-8A48-48C8-9873-40FD15479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628" y="2028399"/>
            <a:ext cx="4239941" cy="368673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7F2F53-B62D-4EBC-8495-F6DF77DF52EF}"/>
              </a:ext>
            </a:extLst>
          </p:cNvPr>
          <p:cNvSpPr txBox="1">
            <a:spLocks/>
          </p:cNvSpPr>
          <p:nvPr/>
        </p:nvSpPr>
        <p:spPr>
          <a:xfrm>
            <a:off x="1451579" y="485737"/>
            <a:ext cx="9291215" cy="104923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Initial Setup</a:t>
            </a:r>
          </a:p>
        </p:txBody>
      </p:sp>
    </p:spTree>
    <p:extLst>
      <p:ext uri="{BB962C8B-B14F-4D97-AF65-F5344CB8AC3E}">
        <p14:creationId xmlns:p14="http://schemas.microsoft.com/office/powerpoint/2010/main" val="1459537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B1978-5A4E-4DCC-820B-0D53384CB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392" y="243204"/>
            <a:ext cx="9291215" cy="1049235"/>
          </a:xfrm>
        </p:spPr>
        <p:txBody>
          <a:bodyPr/>
          <a:lstStyle/>
          <a:p>
            <a:r>
              <a:rPr lang="en-US" dirty="0"/>
              <a:t>Archives: Project Management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9C1137-49C4-43D8-986F-74B580BB8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532" y="1292439"/>
            <a:ext cx="9131929" cy="478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073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B1978-5A4E-4DCC-820B-0D53384CB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392" y="243204"/>
            <a:ext cx="9291215" cy="1049235"/>
          </a:xfrm>
        </p:spPr>
        <p:txBody>
          <a:bodyPr/>
          <a:lstStyle/>
          <a:p>
            <a:r>
              <a:rPr lang="en-US" dirty="0"/>
              <a:t>Archives: Project Management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AFE825-D511-4921-8D6D-552A8D0EB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372" y="1643040"/>
            <a:ext cx="9282450" cy="339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13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8D161-54FE-4C2A-AE64-CA75E1AE6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392" y="206990"/>
            <a:ext cx="9291215" cy="1049235"/>
          </a:xfrm>
        </p:spPr>
        <p:txBody>
          <a:bodyPr/>
          <a:lstStyle/>
          <a:p>
            <a:r>
              <a:rPr lang="en-US" dirty="0"/>
              <a:t>Archives: Communication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8A58BC-031A-44F9-A7CD-71A68059F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905" y="1092255"/>
            <a:ext cx="8756187" cy="467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20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34DF3-3E8F-4B76-AB4A-DDF4C521F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392" y="261311"/>
            <a:ext cx="9291215" cy="1049235"/>
          </a:xfrm>
        </p:spPr>
        <p:txBody>
          <a:bodyPr/>
          <a:lstStyle/>
          <a:p>
            <a:r>
              <a:rPr lang="en-US" dirty="0"/>
              <a:t>John brown University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0B0CCD-06C2-4C13-87DE-052A8EFA7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349" y="1623374"/>
            <a:ext cx="4654095" cy="30996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F649CB7-B867-4B24-844E-E28B0EDF791E}"/>
              </a:ext>
            </a:extLst>
          </p:cNvPr>
          <p:cNvSpPr txBox="1"/>
          <p:nvPr/>
        </p:nvSpPr>
        <p:spPr>
          <a:xfrm>
            <a:off x="6095999" y="1614985"/>
            <a:ext cx="491035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FTE Enrollment: 1763</a:t>
            </a:r>
          </a:p>
          <a:p>
            <a:r>
              <a:rPr lang="en-US" dirty="0"/>
              <a:t>Traditional Undergrads: 1272</a:t>
            </a:r>
          </a:p>
          <a:p>
            <a:endParaRPr lang="en-US" dirty="0"/>
          </a:p>
          <a:p>
            <a:r>
              <a:rPr lang="en-US" dirty="0"/>
              <a:t>Library Staff:</a:t>
            </a:r>
          </a:p>
          <a:p>
            <a:r>
              <a:rPr lang="en-US" dirty="0"/>
              <a:t>FTE Adulty Adults: 8</a:t>
            </a:r>
          </a:p>
          <a:p>
            <a:r>
              <a:rPr lang="en-US" dirty="0"/>
              <a:t>	Degreed Librarians: 6</a:t>
            </a:r>
          </a:p>
          <a:p>
            <a:r>
              <a:rPr lang="en-US" dirty="0"/>
              <a:t>	Paraprofessionals: 5</a:t>
            </a:r>
          </a:p>
          <a:p>
            <a:endParaRPr lang="en-US" dirty="0"/>
          </a:p>
          <a:p>
            <a:r>
              <a:rPr lang="en-US" dirty="0"/>
              <a:t>Work Studies: 21</a:t>
            </a:r>
          </a:p>
          <a:p>
            <a:r>
              <a:rPr lang="en-US" dirty="0"/>
              <a:t>	Library: 16</a:t>
            </a:r>
          </a:p>
          <a:p>
            <a:r>
              <a:rPr lang="en-US" dirty="0"/>
              <a:t>	Archives: 5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858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B9178-4DB1-40EA-A162-B288B1104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are training them for Future Endeavors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55B71-70F9-4BD8-856E-E40A78DD6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of our students do not check their e-mail</a:t>
            </a:r>
          </a:p>
          <a:p>
            <a:r>
              <a:rPr lang="en-US" dirty="0"/>
              <a:t>Many of our work studies have no previous work experience</a:t>
            </a:r>
          </a:p>
          <a:p>
            <a:r>
              <a:rPr lang="en-US" dirty="0"/>
              <a:t>Many employers use a project management and communication platform </a:t>
            </a:r>
          </a:p>
          <a:p>
            <a:pPr lvl="1"/>
            <a:r>
              <a:rPr lang="en-US" dirty="0"/>
              <a:t>Teams, Slack, </a:t>
            </a:r>
            <a:r>
              <a:rPr lang="en-US" dirty="0" err="1"/>
              <a:t>Sharepoint</a:t>
            </a:r>
            <a:r>
              <a:rPr lang="en-US" dirty="0"/>
              <a:t>, etc. </a:t>
            </a:r>
          </a:p>
          <a:p>
            <a:r>
              <a:rPr lang="en-US" dirty="0"/>
              <a:t>How to communicate </a:t>
            </a:r>
          </a:p>
          <a:p>
            <a:pPr lvl="1"/>
            <a:r>
              <a:rPr lang="en-US" dirty="0"/>
              <a:t>E-mails, phone etiquette, just to communicate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888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1E6F9-4EDB-486C-8135-FC1E1C4214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4423" y="802299"/>
            <a:ext cx="8637073" cy="2553298"/>
          </a:xfrm>
        </p:spPr>
        <p:txBody>
          <a:bodyPr/>
          <a:lstStyle/>
          <a:p>
            <a:r>
              <a:rPr lang="en-US" dirty="0"/>
              <a:t>The Second Part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7C38D-3C97-4E92-A8C7-2C6B8644E3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899" y="3502404"/>
            <a:ext cx="10444294" cy="11992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spc="50" dirty="0"/>
              <a:t>Or How I, the former programming Librarian, learned to reach out and ask for help</a:t>
            </a:r>
          </a:p>
        </p:txBody>
      </p:sp>
    </p:spTree>
    <p:extLst>
      <p:ext uri="{BB962C8B-B14F-4D97-AF65-F5344CB8AC3E}">
        <p14:creationId xmlns:p14="http://schemas.microsoft.com/office/powerpoint/2010/main" val="2724518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1E6F9-4EDB-486C-8135-FC1E1C4214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4423" y="802299"/>
            <a:ext cx="8637073" cy="2553298"/>
          </a:xfrm>
        </p:spPr>
        <p:txBody>
          <a:bodyPr/>
          <a:lstStyle/>
          <a:p>
            <a:r>
              <a:rPr lang="en-US" dirty="0"/>
              <a:t>The Second Part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7C38D-3C97-4E92-A8C7-2C6B8644E3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899" y="3502404"/>
            <a:ext cx="10444294" cy="11992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spc="50" dirty="0"/>
              <a:t>Or How I, the former programming Librarian, learned to reach out and ask for help</a:t>
            </a:r>
          </a:p>
          <a:p>
            <a:pPr marL="0" indent="0">
              <a:buNone/>
            </a:pPr>
            <a:r>
              <a:rPr lang="en-US" sz="2400" i="1" cap="none" spc="50" dirty="0"/>
              <a:t>… and in the process made the non-programming librarians’ dreams come true. </a:t>
            </a:r>
          </a:p>
        </p:txBody>
      </p:sp>
    </p:spTree>
    <p:extLst>
      <p:ext uri="{BB962C8B-B14F-4D97-AF65-F5344CB8AC3E}">
        <p14:creationId xmlns:p14="http://schemas.microsoft.com/office/powerpoint/2010/main" val="3622771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37628-AD27-485C-A91F-E82A58CA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Taylor’s Background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7B6BA-6321-4B10-B247-1C5400E0E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Children’s Librarian 6 years </a:t>
            </a:r>
          </a:p>
          <a:p>
            <a:r>
              <a:rPr lang="en-US" dirty="0"/>
              <a:t>3-6 programs  a week </a:t>
            </a:r>
          </a:p>
          <a:p>
            <a:pPr lvl="1"/>
            <a:r>
              <a:rPr lang="en-US" dirty="0"/>
              <a:t>Up to 8 during the summer 	</a:t>
            </a:r>
          </a:p>
          <a:p>
            <a:pPr lvl="1"/>
            <a:r>
              <a:rPr lang="en-US" dirty="0"/>
              <a:t>Ages 0-12 </a:t>
            </a:r>
          </a:p>
          <a:p>
            <a:r>
              <a:rPr lang="en-US" dirty="0"/>
              <a:t>Weekly Story times – one time special programs – weekly outreach </a:t>
            </a:r>
          </a:p>
        </p:txBody>
      </p:sp>
    </p:spTree>
    <p:extLst>
      <p:ext uri="{BB962C8B-B14F-4D97-AF65-F5344CB8AC3E}">
        <p14:creationId xmlns:p14="http://schemas.microsoft.com/office/powerpoint/2010/main" val="13464908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9AA11-78B3-4CFE-B0B7-6CF65B7C3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Finals Week 2018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EEF6D-EAAA-4E30-A596-66A28F3AF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Pinning Ideas </a:t>
            </a:r>
          </a:p>
          <a:p>
            <a:pPr lvl="1"/>
            <a:r>
              <a:rPr lang="en-US" dirty="0"/>
              <a:t>Long Night Against Procrastination </a:t>
            </a:r>
          </a:p>
          <a:p>
            <a:pPr lvl="2"/>
            <a:r>
              <a:rPr lang="en-US" dirty="0"/>
              <a:t>Short and sweet title: Late Night at the Library </a:t>
            </a:r>
          </a:p>
          <a:p>
            <a:r>
              <a:rPr lang="en-US" dirty="0"/>
              <a:t>SGA- Student Government Association  </a:t>
            </a:r>
          </a:p>
          <a:p>
            <a:pPr lvl="1"/>
            <a:r>
              <a:rPr lang="en-US" dirty="0"/>
              <a:t>Pizza </a:t>
            </a:r>
          </a:p>
          <a:p>
            <a:pPr lvl="1"/>
            <a:r>
              <a:rPr lang="en-US" dirty="0"/>
              <a:t>Marketing: Toilet Paper </a:t>
            </a:r>
          </a:p>
          <a:p>
            <a:pPr lvl="1"/>
            <a:r>
              <a:rPr lang="en-US" dirty="0"/>
              <a:t>People</a:t>
            </a:r>
          </a:p>
          <a:p>
            <a:pPr lvl="2"/>
            <a:r>
              <a:rPr lang="en-US" dirty="0"/>
              <a:t>Required to attend </a:t>
            </a:r>
          </a:p>
          <a:p>
            <a:pPr lvl="3"/>
            <a:r>
              <a:rPr lang="en-US" dirty="0"/>
              <a:t>They brought  friends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4252C3-3CCA-4D1D-BAA2-C73CEA2EC0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30"/>
          <a:stretch/>
        </p:blipFill>
        <p:spPr>
          <a:xfrm>
            <a:off x="8161066" y="1946245"/>
            <a:ext cx="2579355" cy="410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76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9AA11-78B3-4CFE-B0B7-6CF65B7C3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 Night At the library Plan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EEF6D-EAAA-4E30-A596-66A28F3AF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Healthy Snacks </a:t>
            </a:r>
          </a:p>
          <a:p>
            <a:r>
              <a:rPr lang="en-US" dirty="0"/>
              <a:t>Pizza </a:t>
            </a:r>
          </a:p>
          <a:p>
            <a:r>
              <a:rPr lang="en-US" dirty="0"/>
              <a:t>Brain Breaks </a:t>
            </a:r>
          </a:p>
          <a:p>
            <a:pPr lvl="1"/>
            <a:r>
              <a:rPr lang="en-US" dirty="0"/>
              <a:t>Yoga </a:t>
            </a:r>
          </a:p>
          <a:p>
            <a:pPr lvl="1"/>
            <a:r>
              <a:rPr lang="en-US" dirty="0"/>
              <a:t>Active Games </a:t>
            </a:r>
          </a:p>
          <a:p>
            <a:pPr lvl="1"/>
            <a:r>
              <a:rPr lang="en-US" dirty="0"/>
              <a:t>Story Time </a:t>
            </a:r>
          </a:p>
          <a:p>
            <a:r>
              <a:rPr lang="en-US" dirty="0"/>
              <a:t>Passive stress relieving activities </a:t>
            </a:r>
          </a:p>
          <a:p>
            <a:pPr lvl="1"/>
            <a:r>
              <a:rPr lang="en-US" dirty="0"/>
              <a:t>Playdough </a:t>
            </a:r>
          </a:p>
          <a:p>
            <a:pPr lvl="1"/>
            <a:r>
              <a:rPr lang="en-US" dirty="0"/>
              <a:t>Legos </a:t>
            </a:r>
          </a:p>
          <a:p>
            <a:pPr lvl="1"/>
            <a:r>
              <a:rPr lang="en-US" dirty="0"/>
              <a:t>Coloring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B14617-ED0E-4E3C-B06E-7A68C2EFB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122" y="2243474"/>
            <a:ext cx="5324670" cy="299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250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C29D5-9775-47B7-B5C3-4DF5978D4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(what Worked)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A0170-7BF5-4E82-ADC1-C8FE099E2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Wednesday Night </a:t>
            </a:r>
          </a:p>
          <a:p>
            <a:r>
              <a:rPr lang="en-US" dirty="0"/>
              <a:t>Holding the event the week before finals </a:t>
            </a:r>
          </a:p>
          <a:p>
            <a:r>
              <a:rPr lang="en-US" dirty="0"/>
              <a:t>Partnering with a student organization </a:t>
            </a:r>
          </a:p>
          <a:p>
            <a:r>
              <a:rPr lang="en-US" dirty="0"/>
              <a:t>Food </a:t>
            </a:r>
          </a:p>
          <a:p>
            <a:r>
              <a:rPr lang="en-US" dirty="0"/>
              <a:t>Passive brain breaks </a:t>
            </a:r>
          </a:p>
          <a:p>
            <a:r>
              <a:rPr lang="en-US" dirty="0"/>
              <a:t>200 students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1B91DB-B8AF-4636-A448-1DAF68DC2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1102" y="2314575"/>
            <a:ext cx="396240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414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AC6A1-0301-4984-B487-F98AD79D4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(What we learned for this year)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68A27-5C6C-4E72-BA1B-DD5E675EE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Plan as early as you can (May 2019)</a:t>
            </a:r>
          </a:p>
          <a:p>
            <a:r>
              <a:rPr lang="en-US" dirty="0"/>
              <a:t>The more food the better </a:t>
            </a:r>
          </a:p>
          <a:p>
            <a:r>
              <a:rPr lang="en-US" dirty="0"/>
              <a:t>More Legos (real Legos ) </a:t>
            </a:r>
          </a:p>
          <a:p>
            <a:r>
              <a:rPr lang="en-US" dirty="0"/>
              <a:t>More passive things for them to do </a:t>
            </a:r>
          </a:p>
          <a:p>
            <a:pPr lvl="1"/>
            <a:r>
              <a:rPr lang="en-US" dirty="0"/>
              <a:t>Create their own study breaks </a:t>
            </a:r>
          </a:p>
          <a:p>
            <a:r>
              <a:rPr lang="en-US" dirty="0"/>
              <a:t>Provide ear plugs for those who need a quieter environment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3571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BF07B-33C5-44FF-A392-1D988531A9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Game Night(s)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F12FD3A-FF14-480B-B4DF-7EA044238D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pc="50" dirty="0"/>
              <a:t>A Study in Trial and Error </a:t>
            </a:r>
          </a:p>
        </p:txBody>
      </p:sp>
    </p:spTree>
    <p:extLst>
      <p:ext uri="{BB962C8B-B14F-4D97-AF65-F5344CB8AC3E}">
        <p14:creationId xmlns:p14="http://schemas.microsoft.com/office/powerpoint/2010/main" val="26013323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442AF-6F6F-47A5-AA84-7522ABDF4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Night 1.0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A7E24-3D65-4C74-96EC-2CEEF5134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569" y="1853755"/>
            <a:ext cx="9652225" cy="285247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Friday, March 11, 2016</a:t>
            </a:r>
          </a:p>
          <a:p>
            <a:r>
              <a:rPr lang="en-US" dirty="0"/>
              <a:t>Co-hosted with Student Events and Activities</a:t>
            </a:r>
          </a:p>
          <a:p>
            <a:pPr lvl="1"/>
            <a:r>
              <a:rPr lang="en-US" dirty="0"/>
              <a:t>Promotion </a:t>
            </a:r>
          </a:p>
          <a:p>
            <a:r>
              <a:rPr lang="en-US" dirty="0"/>
              <a:t>Debuted circulating game collection</a:t>
            </a:r>
          </a:p>
          <a:p>
            <a:pPr lvl="1"/>
            <a:r>
              <a:rPr lang="en-US" dirty="0"/>
              <a:t>10 games </a:t>
            </a:r>
          </a:p>
          <a:p>
            <a:r>
              <a:rPr lang="en-US" dirty="0"/>
              <a:t>Included table games, Hide &amp; Seek in the dark</a:t>
            </a:r>
          </a:p>
          <a:p>
            <a:pPr lvl="1"/>
            <a:r>
              <a:rPr lang="en-US" dirty="0"/>
              <a:t>SEA headed game upstairs</a:t>
            </a:r>
          </a:p>
          <a:p>
            <a:r>
              <a:rPr lang="en-US" dirty="0"/>
              <a:t>40 students 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F1C1F-36F3-4975-9348-48FBDDDFB3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72" t="14241" r="-388" b="1294"/>
          <a:stretch/>
        </p:blipFill>
        <p:spPr>
          <a:xfrm rot="5400000">
            <a:off x="7622473" y="1840094"/>
            <a:ext cx="2709411" cy="27367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3E36EF-BE58-4478-88E9-D69BDE93F258}"/>
              </a:ext>
            </a:extLst>
          </p:cNvPr>
          <p:cNvSpPr txBox="1"/>
          <p:nvPr/>
        </p:nvSpPr>
        <p:spPr>
          <a:xfrm>
            <a:off x="1090569" y="5312023"/>
            <a:ext cx="104946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“I didn’t really know what to expect, but it was different than I thought it would be. It was surprisingly fun.”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999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E4330-E54A-4038-88C2-38111402D7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Doing More </a:t>
            </a:r>
            <a:br>
              <a:rPr lang="en-US" dirty="0"/>
            </a:br>
            <a:r>
              <a:rPr lang="en-US" dirty="0"/>
              <a:t>With less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0F3A9-8473-4262-9AA7-842B8A7BA5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pc="50" dirty="0"/>
              <a:t>How to make it work </a:t>
            </a:r>
          </a:p>
        </p:txBody>
      </p:sp>
    </p:spTree>
    <p:extLst>
      <p:ext uri="{BB962C8B-B14F-4D97-AF65-F5344CB8AC3E}">
        <p14:creationId xmlns:p14="http://schemas.microsoft.com/office/powerpoint/2010/main" val="7758089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F69F5-1FB1-4CBB-89AD-3194E3DA2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Night 2.0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4C661-5AD6-48B2-8B9D-F757E1F31DB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Did not partner with student organization </a:t>
            </a:r>
          </a:p>
          <a:p>
            <a:r>
              <a:rPr lang="en-US" dirty="0"/>
              <a:t>We wanted to build on the success of Late Night </a:t>
            </a:r>
          </a:p>
          <a:p>
            <a:r>
              <a:rPr lang="en-US" dirty="0"/>
              <a:t>Highlighting our new games added to the game collection </a:t>
            </a:r>
          </a:p>
          <a:p>
            <a:r>
              <a:rPr lang="en-US" dirty="0"/>
              <a:t>Friday, March 29, 2019 </a:t>
            </a:r>
          </a:p>
          <a:p>
            <a:r>
              <a:rPr lang="en-US" dirty="0"/>
              <a:t>In-house marketing</a:t>
            </a:r>
          </a:p>
          <a:p>
            <a:r>
              <a:rPr lang="en-US" dirty="0"/>
              <a:t>Snacks   </a:t>
            </a:r>
          </a:p>
          <a:p>
            <a:r>
              <a:rPr lang="en-US" dirty="0"/>
              <a:t>20 students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72B1666-5233-4917-BB74-23158020DE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6986939" y="2505642"/>
            <a:ext cx="3958110" cy="2968582"/>
          </a:xfrm>
        </p:spPr>
      </p:pic>
    </p:spTree>
    <p:extLst>
      <p:ext uri="{BB962C8B-B14F-4D97-AF65-F5344CB8AC3E}">
        <p14:creationId xmlns:p14="http://schemas.microsoft.com/office/powerpoint/2010/main" val="41026628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64242-A345-4347-B61E-DA85FD333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Night 3. 0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A90EBE8-C69F-44B3-BF6A-07384076E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Reaching out to SGA in May </a:t>
            </a:r>
          </a:p>
          <a:p>
            <a:pPr lvl="1"/>
            <a:r>
              <a:rPr lang="en-US" dirty="0"/>
              <a:t>Provide marketing  </a:t>
            </a:r>
          </a:p>
          <a:p>
            <a:pPr lvl="1"/>
            <a:r>
              <a:rPr lang="en-US" dirty="0"/>
              <a:t>Set up Mini golf course</a:t>
            </a:r>
          </a:p>
          <a:p>
            <a:r>
              <a:rPr lang="en-US" dirty="0"/>
              <a:t>Holding event on a Wednesday </a:t>
            </a:r>
          </a:p>
          <a:p>
            <a:r>
              <a:rPr lang="en-US" dirty="0"/>
              <a:t>Added a bigger element (Mini Golf) </a:t>
            </a:r>
          </a:p>
          <a:p>
            <a:r>
              <a:rPr lang="en-US" dirty="0"/>
              <a:t>Results </a:t>
            </a:r>
          </a:p>
          <a:p>
            <a:pPr lvl="1"/>
            <a:r>
              <a:rPr lang="en-US" dirty="0"/>
              <a:t>Stay Tuned </a:t>
            </a:r>
          </a:p>
        </p:txBody>
      </p:sp>
      <p:pic>
        <p:nvPicPr>
          <p:cNvPr id="1026" name="Picture 2" descr="https://librarymaura.files.wordpress.com/2015/07/img_4730.jpg">
            <a:extLst>
              <a:ext uri="{FF2B5EF4-FFF2-40B4-BE49-F238E27FC236}">
                <a16:creationId xmlns:a16="http://schemas.microsoft.com/office/drawing/2014/main" id="{9578CE6A-88A1-4D38-B007-14EFF9F03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48" y="1391655"/>
            <a:ext cx="3016121" cy="402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BFF86B9-4BB9-4A7B-90FB-58FBBB2AB223}"/>
              </a:ext>
            </a:extLst>
          </p:cNvPr>
          <p:cNvSpPr/>
          <p:nvPr/>
        </p:nvSpPr>
        <p:spPr>
          <a:xfrm>
            <a:off x="8096249" y="5413150"/>
            <a:ext cx="34050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https://librarymaura.wordpress.com/tag/library-mini-golf/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651368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64242-A345-4347-B61E-DA85FD333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392" y="458567"/>
            <a:ext cx="9291215" cy="1049235"/>
          </a:xfrm>
        </p:spPr>
        <p:txBody>
          <a:bodyPr/>
          <a:lstStyle/>
          <a:p>
            <a:r>
              <a:rPr lang="en-US" dirty="0"/>
              <a:t>Random snacks of kindness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A90EBE8-C69F-44B3-BF6A-07384076E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727200"/>
            <a:ext cx="9290028" cy="3739145"/>
          </a:xfrm>
        </p:spPr>
        <p:txBody>
          <a:bodyPr>
            <a:normAutofit/>
          </a:bodyPr>
          <a:lstStyle/>
          <a:p>
            <a:r>
              <a:rPr lang="en-US" dirty="0"/>
              <a:t>Spontaneous Outreach: Sunday evening before Spring Finals</a:t>
            </a:r>
          </a:p>
          <a:p>
            <a:r>
              <a:rPr lang="en-US" dirty="0"/>
              <a:t>Various campus departments provide snacks and coffee during exam week (including free coffee in the library), but the night BEFORE exams begin is ignored.</a:t>
            </a:r>
          </a:p>
          <a:p>
            <a:r>
              <a:rPr lang="en-US" dirty="0"/>
              <a:t>Encourages  students during a high-use time for the library</a:t>
            </a:r>
          </a:p>
          <a:p>
            <a:r>
              <a:rPr lang="en-US" dirty="0"/>
              <a:t>This year: starting free coffee the day before exams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4833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DE403-1988-9441-84F8-A0B2A7196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331" y="251734"/>
            <a:ext cx="9293577" cy="1059305"/>
          </a:xfrm>
        </p:spPr>
        <p:txBody>
          <a:bodyPr/>
          <a:lstStyle/>
          <a:p>
            <a:r>
              <a:rPr lang="en-US" dirty="0"/>
              <a:t>What Did it cost?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F1281-E81C-B848-A35A-47A3D1CC29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4756" y="1185334"/>
            <a:ext cx="5281229" cy="314959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Work Study “House Cup” Competition:</a:t>
            </a:r>
          </a:p>
          <a:p>
            <a:pPr lvl="1"/>
            <a:r>
              <a:rPr lang="en-US" dirty="0"/>
              <a:t>Software: $0 (Included in university’s Microsoft 365 subscription)</a:t>
            </a:r>
          </a:p>
          <a:p>
            <a:pPr lvl="1"/>
            <a:r>
              <a:rPr lang="en-US" dirty="0"/>
              <a:t>Prizes:</a:t>
            </a:r>
          </a:p>
          <a:p>
            <a:pPr lvl="2"/>
            <a:r>
              <a:rPr lang="en-US" dirty="0"/>
              <a:t>Spring 2019: $46</a:t>
            </a:r>
          </a:p>
          <a:p>
            <a:pPr lvl="2"/>
            <a:r>
              <a:rPr lang="en-US" dirty="0"/>
              <a:t>Fall 2019: &lt;$30</a:t>
            </a:r>
          </a:p>
          <a:p>
            <a:pPr marL="0" indent="0">
              <a:buNone/>
            </a:pPr>
            <a:r>
              <a:rPr lang="en-US" dirty="0"/>
              <a:t>      Anticipated annual average: </a:t>
            </a:r>
            <a:r>
              <a:rPr lang="en-US" dirty="0">
                <a:solidFill>
                  <a:schemeClr val="accent1"/>
                </a:solidFill>
              </a:rPr>
              <a:t>~$70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04EA6-5D25-E842-B03B-E3BA0358FD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4140" y="1184723"/>
            <a:ext cx="5281228" cy="328567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Programs:</a:t>
            </a:r>
          </a:p>
          <a:p>
            <a:pPr lvl="1"/>
            <a:r>
              <a:rPr lang="en-US" dirty="0"/>
              <a:t>Late Night at the Library:</a:t>
            </a:r>
          </a:p>
          <a:p>
            <a:pPr lvl="2"/>
            <a:r>
              <a:rPr lang="en-US" dirty="0"/>
              <a:t>Pizza: Provided by SGA</a:t>
            </a:r>
          </a:p>
          <a:p>
            <a:pPr lvl="2"/>
            <a:r>
              <a:rPr lang="en-US" dirty="0"/>
              <a:t>Other Snacks &amp; Materials: $60</a:t>
            </a:r>
          </a:p>
          <a:p>
            <a:pPr lvl="1"/>
            <a:r>
              <a:rPr lang="en-US" dirty="0"/>
              <a:t>Game Night:</a:t>
            </a:r>
          </a:p>
          <a:p>
            <a:pPr lvl="2"/>
            <a:r>
              <a:rPr lang="en-US" dirty="0"/>
              <a:t>Snacks: $35</a:t>
            </a:r>
          </a:p>
          <a:p>
            <a:pPr lvl="1"/>
            <a:r>
              <a:rPr lang="en-US" dirty="0"/>
              <a:t>“Random Snacks of Kindness”: $20</a:t>
            </a:r>
          </a:p>
          <a:p>
            <a:pPr marL="457200" lvl="1" indent="0">
              <a:buNone/>
            </a:pPr>
            <a:r>
              <a:rPr lang="en-US" sz="2000" dirty="0"/>
              <a:t>Anticipated annual average: </a:t>
            </a:r>
            <a:r>
              <a:rPr lang="en-US" sz="2000" dirty="0">
                <a:solidFill>
                  <a:schemeClr val="accent1"/>
                </a:solidFill>
              </a:rPr>
              <a:t>~$120</a:t>
            </a:r>
          </a:p>
          <a:p>
            <a:pPr lvl="1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BAD96B-3D46-F145-91BA-C3FCFFB23040}"/>
              </a:ext>
            </a:extLst>
          </p:cNvPr>
          <p:cNvSpPr txBox="1"/>
          <p:nvPr/>
        </p:nvSpPr>
        <p:spPr>
          <a:xfrm>
            <a:off x="806218" y="4470400"/>
            <a:ext cx="1057768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Other Expenses: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Additions to the board game collection: $100 (every other year)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Legos: $30</a:t>
            </a:r>
          </a:p>
          <a:p>
            <a:endParaRPr lang="en-US" dirty="0"/>
          </a:p>
          <a:p>
            <a:pPr algn="ctr"/>
            <a:r>
              <a:rPr lang="en-US" sz="2800" dirty="0">
                <a:solidFill>
                  <a:schemeClr val="accent1"/>
                </a:solidFill>
              </a:rPr>
              <a:t>GRAND TOTAL:  &lt;$300/year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0382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7594D53-CD75-4459-BC33-5F0B67395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098" y="973936"/>
            <a:ext cx="10069803" cy="2455064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What would you like to Know More about ?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Any Questions? 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D94768-7A80-4B0A-8485-468A71EF9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6852" y="4229966"/>
            <a:ext cx="9291215" cy="1548562"/>
          </a:xfrm>
        </p:spPr>
        <p:txBody>
          <a:bodyPr/>
          <a:lstStyle/>
          <a:p>
            <a:r>
              <a:rPr lang="en-US" dirty="0"/>
              <a:t>Taylor : </a:t>
            </a:r>
            <a:r>
              <a:rPr lang="en-US" dirty="0">
                <a:hlinkClick r:id="rId2"/>
              </a:rPr>
              <a:t>tvanlandingham@jbu.edu</a:t>
            </a:r>
            <a:r>
              <a:rPr lang="en-US" dirty="0"/>
              <a:t> </a:t>
            </a:r>
          </a:p>
          <a:p>
            <a:r>
              <a:rPr lang="en-US" dirty="0"/>
              <a:t>Rachel: </a:t>
            </a:r>
            <a:r>
              <a:rPr lang="en-US" dirty="0">
                <a:hlinkClick r:id="rId3"/>
              </a:rPr>
              <a:t>rmaxson@jbu.edu</a:t>
            </a:r>
            <a:r>
              <a:rPr lang="en-US" dirty="0"/>
              <a:t> </a:t>
            </a:r>
          </a:p>
          <a:p>
            <a:r>
              <a:rPr lang="en-US" dirty="0" err="1"/>
              <a:t>Marikit</a:t>
            </a:r>
            <a:r>
              <a:rPr lang="en-US" dirty="0"/>
              <a:t>: </a:t>
            </a:r>
            <a:r>
              <a:rPr lang="en-US" dirty="0">
                <a:hlinkClick r:id="rId4"/>
              </a:rPr>
              <a:t>mschwartz@jbu.edu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600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1E6F9-4EDB-486C-8135-FC1E1C4214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528131"/>
          </a:xfrm>
        </p:spPr>
        <p:txBody>
          <a:bodyPr/>
          <a:lstStyle/>
          <a:p>
            <a:r>
              <a:rPr lang="en-US" dirty="0"/>
              <a:t>The first Part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7C38D-3C97-4E92-A8C7-2C6B8644E3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49924" y="3429000"/>
            <a:ext cx="8637072" cy="9776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spc="50" dirty="0"/>
              <a:t>Or How we used software the university was already paying for anyway to improve student worker management</a:t>
            </a:r>
          </a:p>
        </p:txBody>
      </p:sp>
    </p:spTree>
    <p:extLst>
      <p:ext uri="{BB962C8B-B14F-4D97-AF65-F5344CB8AC3E}">
        <p14:creationId xmlns:p14="http://schemas.microsoft.com/office/powerpoint/2010/main" val="3029288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BA4117-58F3-4545-AA1A-8B8E7A257D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9601" y="1285743"/>
            <a:ext cx="6452797" cy="4134750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40AD547-30BB-46A7-9874-90D425962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391" y="161723"/>
            <a:ext cx="9291215" cy="1049235"/>
          </a:xfrm>
        </p:spPr>
        <p:txBody>
          <a:bodyPr/>
          <a:lstStyle/>
          <a:p>
            <a:r>
              <a:rPr lang="en-US" dirty="0"/>
              <a:t>teams</a:t>
            </a:r>
          </a:p>
        </p:txBody>
      </p:sp>
    </p:spTree>
    <p:extLst>
      <p:ext uri="{BB962C8B-B14F-4D97-AF65-F5344CB8AC3E}">
        <p14:creationId xmlns:p14="http://schemas.microsoft.com/office/powerpoint/2010/main" val="1959169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55DC63-583E-4C43-8907-057DFBA20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6" y="188884"/>
            <a:ext cx="9291215" cy="1049235"/>
          </a:xfrm>
        </p:spPr>
        <p:txBody>
          <a:bodyPr/>
          <a:lstStyle/>
          <a:p>
            <a:r>
              <a:rPr lang="en-US" dirty="0"/>
              <a:t>STEP One: Reference Training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37D50E-4FBE-46C6-9309-EC5262898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779" y="948891"/>
            <a:ext cx="3483773" cy="21773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16EB31-8B48-4D3D-ADC4-BBE117BD2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316" y="1998126"/>
            <a:ext cx="3889368" cy="24308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A793AF-DC62-41FE-909C-11F8D63D2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3165" y="3429000"/>
            <a:ext cx="3807833" cy="228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298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03028-8713-4DC7-BD4A-BE5C3107D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392" y="206990"/>
            <a:ext cx="9291215" cy="1049235"/>
          </a:xfrm>
        </p:spPr>
        <p:txBody>
          <a:bodyPr/>
          <a:lstStyle/>
          <a:p>
            <a:r>
              <a:rPr lang="en-US" dirty="0"/>
              <a:t>Step two: Let’s gamify this Thing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84347C-38CE-4F45-AABB-014C3C5EA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822" y="2335794"/>
            <a:ext cx="4512246" cy="2820154"/>
          </a:xfrm>
          <a:prstGeom prst="rect">
            <a:avLst/>
          </a:prstGeom>
        </p:spPr>
      </p:pic>
      <p:pic>
        <p:nvPicPr>
          <p:cNvPr id="1026" name="Picture 2" descr="Image result for harry potter house cup&quot;">
            <a:extLst>
              <a:ext uri="{FF2B5EF4-FFF2-40B4-BE49-F238E27FC236}">
                <a16:creationId xmlns:a16="http://schemas.microsoft.com/office/drawing/2014/main" id="{A0543231-6708-4220-A1CC-3A8ADC3C7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334" y="1256225"/>
            <a:ext cx="3665546" cy="282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D6B97E2-8A87-498A-B763-A82BBCD6980A}"/>
              </a:ext>
            </a:extLst>
          </p:cNvPr>
          <p:cNvSpPr/>
          <p:nvPr/>
        </p:nvSpPr>
        <p:spPr>
          <a:xfrm>
            <a:off x="1750334" y="4076378"/>
            <a:ext cx="36655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https://www.deviantart.com/kooro-sama/art/Hogwarts-Flag-237279817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90433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A99E6-8435-4FAB-B38F-C002AF8B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206994"/>
            <a:ext cx="9291215" cy="1049235"/>
          </a:xfrm>
        </p:spPr>
        <p:txBody>
          <a:bodyPr/>
          <a:lstStyle/>
          <a:p>
            <a:r>
              <a:rPr lang="en-US" dirty="0"/>
              <a:t>Step Three: Reward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37062-B9E2-4AAE-9D7D-19A0430AD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Monthly rewards </a:t>
            </a:r>
          </a:p>
          <a:p>
            <a:pPr lvl="1"/>
            <a:r>
              <a:rPr lang="en-US" dirty="0"/>
              <a:t>Ice cream tokens</a:t>
            </a:r>
          </a:p>
          <a:p>
            <a:pPr lvl="1"/>
            <a:r>
              <a:rPr lang="en-US" dirty="0"/>
              <a:t>Candy </a:t>
            </a:r>
          </a:p>
          <a:p>
            <a:pPr lvl="1"/>
            <a:r>
              <a:rPr lang="en-US" dirty="0"/>
              <a:t>Pencils </a:t>
            </a:r>
          </a:p>
          <a:p>
            <a:r>
              <a:rPr lang="en-US" dirty="0"/>
              <a:t>Semester Rewards </a:t>
            </a:r>
          </a:p>
          <a:p>
            <a:pPr lvl="1"/>
            <a:r>
              <a:rPr lang="en-US" dirty="0"/>
              <a:t>House (coffee) cup filled with candy </a:t>
            </a:r>
          </a:p>
          <a:p>
            <a:pPr lvl="1"/>
            <a:r>
              <a:rPr lang="en-US" dirty="0"/>
              <a:t>Spring 2019: Hufflepuff </a:t>
            </a:r>
          </a:p>
        </p:txBody>
      </p:sp>
      <p:pic>
        <p:nvPicPr>
          <p:cNvPr id="2050" name="Picture 2" descr="Image result for pure joy ice cream&quot;">
            <a:extLst>
              <a:ext uri="{FF2B5EF4-FFF2-40B4-BE49-F238E27FC236}">
                <a16:creationId xmlns:a16="http://schemas.microsoft.com/office/drawing/2014/main" id="{140D201D-502E-4027-BB67-11C11816E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825" y="1610502"/>
            <a:ext cx="2909596" cy="363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533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58637-7303-43B8-B04A-5C664D07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206994"/>
            <a:ext cx="9291215" cy="1049235"/>
          </a:xfrm>
        </p:spPr>
        <p:txBody>
          <a:bodyPr/>
          <a:lstStyle/>
          <a:p>
            <a:r>
              <a:rPr lang="en-US" dirty="0"/>
              <a:t>Step four: Repeat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478CA9-0DB6-4AF8-88E2-4C0616D970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8374" y="1276836"/>
            <a:ext cx="7755252" cy="4304328"/>
          </a:xfrm>
        </p:spPr>
      </p:pic>
    </p:spTree>
    <p:extLst>
      <p:ext uri="{BB962C8B-B14F-4D97-AF65-F5344CB8AC3E}">
        <p14:creationId xmlns:p14="http://schemas.microsoft.com/office/powerpoint/2010/main" val="2123450866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Gallery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2898</TotalTime>
  <Words>773</Words>
  <Application>Microsoft Macintosh PowerPoint</Application>
  <PresentationFormat>Widescreen</PresentationFormat>
  <Paragraphs>165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Arial</vt:lpstr>
      <vt:lpstr>Rockwell</vt:lpstr>
      <vt:lpstr>Gallery</vt:lpstr>
      <vt:lpstr>Let Us introduce Ourselves </vt:lpstr>
      <vt:lpstr>John brown University</vt:lpstr>
      <vt:lpstr>Doing More  With less</vt:lpstr>
      <vt:lpstr>The first Part </vt:lpstr>
      <vt:lpstr>teams</vt:lpstr>
      <vt:lpstr>STEP One: Reference Training </vt:lpstr>
      <vt:lpstr>Step two: Let’s gamify this Thing </vt:lpstr>
      <vt:lpstr>Step Three: Reward </vt:lpstr>
      <vt:lpstr>Step four: Repeat</vt:lpstr>
      <vt:lpstr>Library: Manual </vt:lpstr>
      <vt:lpstr>Library: Quizzes </vt:lpstr>
      <vt:lpstr>Library: Schedule </vt:lpstr>
      <vt:lpstr>Library: Budget</vt:lpstr>
      <vt:lpstr>Archives  Work Studies  </vt:lpstr>
      <vt:lpstr>Initial Setup</vt:lpstr>
      <vt:lpstr>PowerPoint Presentation</vt:lpstr>
      <vt:lpstr>Archives: Project Management </vt:lpstr>
      <vt:lpstr>Archives: Project Management </vt:lpstr>
      <vt:lpstr>Archives: Communication</vt:lpstr>
      <vt:lpstr>We are training them for Future Endeavors </vt:lpstr>
      <vt:lpstr>The Second Part </vt:lpstr>
      <vt:lpstr>The Second Part </vt:lpstr>
      <vt:lpstr>Taylor’s Background </vt:lpstr>
      <vt:lpstr>Finals Week 2018 </vt:lpstr>
      <vt:lpstr>Late Night At the library Plan </vt:lpstr>
      <vt:lpstr>Results (what Worked)</vt:lpstr>
      <vt:lpstr>Results (What we learned for this year) </vt:lpstr>
      <vt:lpstr>Game Night(s) </vt:lpstr>
      <vt:lpstr>Game Night 1.0 </vt:lpstr>
      <vt:lpstr>Game Night 2.0  </vt:lpstr>
      <vt:lpstr>Game Night 3. 0</vt:lpstr>
      <vt:lpstr>Random snacks of kindness</vt:lpstr>
      <vt:lpstr>What Did it cost?</vt:lpstr>
      <vt:lpstr>What would you like to Know More about ?  Any Questions?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Doing More  With less</dc:title>
  <dc:creator>Taylor Vanlandingham</dc:creator>
  <cp:lastModifiedBy>Rachel Maxson</cp:lastModifiedBy>
  <cp:revision>61</cp:revision>
  <dcterms:created xsi:type="dcterms:W3CDTF">2019-10-28T14:54:18Z</dcterms:created>
  <dcterms:modified xsi:type="dcterms:W3CDTF">2019-11-08T12:34:00Z</dcterms:modified>
</cp:coreProperties>
</file>