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0"/>
  </p:notesMasterIdLst>
  <p:sldIdLst>
    <p:sldId id="256" r:id="rId2"/>
    <p:sldId id="257" r:id="rId3"/>
    <p:sldId id="264" r:id="rId4"/>
    <p:sldId id="263" r:id="rId5"/>
    <p:sldId id="262" r:id="rId6"/>
    <p:sldId id="265" r:id="rId7"/>
    <p:sldId id="266" r:id="rId8"/>
    <p:sldId id="258" r:id="rId9"/>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108" d="100"/>
          <a:sy n="108" d="100"/>
        </p:scale>
        <p:origin x="1704" y="10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1F46683-EDED-4216-BF97-D5A637C36D21}" type="doc">
      <dgm:prSet loTypeId="urn:microsoft.com/office/officeart/2005/8/layout/hierarchy2" loCatId="hierarchy" qsTypeId="urn:microsoft.com/office/officeart/2005/8/quickstyle/simple1" qsCatId="simple" csTypeId="urn:microsoft.com/office/officeart/2005/8/colors/accent1_2" csCatId="accent1" phldr="1"/>
      <dgm:spPr/>
      <dgm:t>
        <a:bodyPr/>
        <a:lstStyle/>
        <a:p>
          <a:endParaRPr lang="en-US"/>
        </a:p>
      </dgm:t>
    </dgm:pt>
    <dgm:pt modelId="{942AE357-DD1D-478E-A424-78DD98C820FE}">
      <dgm:prSet phldrT="[Text]"/>
      <dgm:spPr/>
      <dgm:t>
        <a:bodyPr/>
        <a:lstStyle/>
        <a:p>
          <a:r>
            <a:rPr lang="en-US" dirty="0"/>
            <a:t>Knowledge Management Projects</a:t>
          </a:r>
        </a:p>
      </dgm:t>
    </dgm:pt>
    <dgm:pt modelId="{AFB58766-D44D-4D21-9660-6776714A5BDA}" type="parTrans" cxnId="{5D6C625B-D7AB-4174-B567-FB0EAB9A38F3}">
      <dgm:prSet/>
      <dgm:spPr/>
      <dgm:t>
        <a:bodyPr/>
        <a:lstStyle/>
        <a:p>
          <a:endParaRPr lang="en-US"/>
        </a:p>
      </dgm:t>
    </dgm:pt>
    <dgm:pt modelId="{20C38BC5-259F-43D2-A01D-5F18C7433E73}" type="sibTrans" cxnId="{5D6C625B-D7AB-4174-B567-FB0EAB9A38F3}">
      <dgm:prSet/>
      <dgm:spPr/>
      <dgm:t>
        <a:bodyPr/>
        <a:lstStyle/>
        <a:p>
          <a:endParaRPr lang="en-US"/>
        </a:p>
      </dgm:t>
    </dgm:pt>
    <dgm:pt modelId="{9DC08155-CA39-4AE7-B373-050EBD1A1E08}">
      <dgm:prSet phldrT="[Text]"/>
      <dgm:spPr/>
      <dgm:t>
        <a:bodyPr/>
        <a:lstStyle/>
        <a:p>
          <a:r>
            <a:rPr lang="en-US" dirty="0"/>
            <a:t>MyTCC Intranet</a:t>
          </a:r>
        </a:p>
      </dgm:t>
    </dgm:pt>
    <dgm:pt modelId="{C237F3E5-818A-40F9-A892-173D3E931BD4}" type="parTrans" cxnId="{AD30533A-7C58-4162-AABE-5010A742FCE9}">
      <dgm:prSet/>
      <dgm:spPr/>
      <dgm:t>
        <a:bodyPr/>
        <a:lstStyle/>
        <a:p>
          <a:endParaRPr lang="en-US"/>
        </a:p>
      </dgm:t>
    </dgm:pt>
    <dgm:pt modelId="{D2841FC2-71E9-4EC9-8147-2ACB601B5997}" type="sibTrans" cxnId="{AD30533A-7C58-4162-AABE-5010A742FCE9}">
      <dgm:prSet/>
      <dgm:spPr/>
      <dgm:t>
        <a:bodyPr/>
        <a:lstStyle/>
        <a:p>
          <a:endParaRPr lang="en-US"/>
        </a:p>
      </dgm:t>
    </dgm:pt>
    <dgm:pt modelId="{753D032D-038D-43CE-AC5A-3FCC7E75B7D5}">
      <dgm:prSet phldrT="[Text]"/>
      <dgm:spPr/>
      <dgm:t>
        <a:bodyPr/>
        <a:lstStyle/>
        <a:p>
          <a:r>
            <a:rPr lang="en-US" dirty="0"/>
            <a:t>SharePoint Repositories</a:t>
          </a:r>
        </a:p>
      </dgm:t>
    </dgm:pt>
    <dgm:pt modelId="{C8C0DF03-BDDE-40AF-83B3-E7BAC1C42123}" type="parTrans" cxnId="{6C5BA728-73D7-4204-AFE0-DC5F3820B876}">
      <dgm:prSet/>
      <dgm:spPr/>
      <dgm:t>
        <a:bodyPr/>
        <a:lstStyle/>
        <a:p>
          <a:endParaRPr lang="en-US"/>
        </a:p>
      </dgm:t>
    </dgm:pt>
    <dgm:pt modelId="{9D142390-EC93-4E2B-9A85-F647CAD8B1CB}" type="sibTrans" cxnId="{6C5BA728-73D7-4204-AFE0-DC5F3820B876}">
      <dgm:prSet/>
      <dgm:spPr/>
      <dgm:t>
        <a:bodyPr/>
        <a:lstStyle/>
        <a:p>
          <a:endParaRPr lang="en-US"/>
        </a:p>
      </dgm:t>
    </dgm:pt>
    <dgm:pt modelId="{BEB391A8-FF19-4E68-96EA-B501698A6987}">
      <dgm:prSet phldrT="[Text]"/>
      <dgm:spPr/>
      <dgm:t>
        <a:bodyPr/>
        <a:lstStyle/>
        <a:p>
          <a:r>
            <a:rPr lang="en-US" dirty="0"/>
            <a:t>Handbooks &amp; Policy Manuals</a:t>
          </a:r>
        </a:p>
      </dgm:t>
    </dgm:pt>
    <dgm:pt modelId="{E17A3543-1BBE-44AB-8F97-77E61F705D53}" type="parTrans" cxnId="{127E715F-016D-47F4-8AE3-2B7A74910B56}">
      <dgm:prSet/>
      <dgm:spPr/>
      <dgm:t>
        <a:bodyPr/>
        <a:lstStyle/>
        <a:p>
          <a:endParaRPr lang="en-US"/>
        </a:p>
      </dgm:t>
    </dgm:pt>
    <dgm:pt modelId="{9A27DC99-B3A8-4D80-8231-01A36D8C6592}" type="sibTrans" cxnId="{127E715F-016D-47F4-8AE3-2B7A74910B56}">
      <dgm:prSet/>
      <dgm:spPr/>
      <dgm:t>
        <a:bodyPr/>
        <a:lstStyle/>
        <a:p>
          <a:endParaRPr lang="en-US"/>
        </a:p>
      </dgm:t>
    </dgm:pt>
    <dgm:pt modelId="{341D236C-5046-407C-953D-146760744BC3}">
      <dgm:prSet phldrT="[Text]"/>
      <dgm:spPr/>
      <dgm:t>
        <a:bodyPr/>
        <a:lstStyle/>
        <a:p>
          <a:r>
            <a:rPr lang="en-US" dirty="0"/>
            <a:t>Higher Learning Commission Accreditation</a:t>
          </a:r>
        </a:p>
      </dgm:t>
    </dgm:pt>
    <dgm:pt modelId="{898CCE62-B958-4D12-85CE-16F85946CFD0}" type="parTrans" cxnId="{1C1AF45A-9CE7-4A09-945C-8B5C80FE93FF}">
      <dgm:prSet/>
      <dgm:spPr/>
      <dgm:t>
        <a:bodyPr/>
        <a:lstStyle/>
        <a:p>
          <a:endParaRPr lang="en-US"/>
        </a:p>
      </dgm:t>
    </dgm:pt>
    <dgm:pt modelId="{11BB3E1B-ABE7-477A-94AD-8BE62B3EB0B4}" type="sibTrans" cxnId="{1C1AF45A-9CE7-4A09-945C-8B5C80FE93FF}">
      <dgm:prSet/>
      <dgm:spPr/>
      <dgm:t>
        <a:bodyPr/>
        <a:lstStyle/>
        <a:p>
          <a:endParaRPr lang="en-US"/>
        </a:p>
      </dgm:t>
    </dgm:pt>
    <dgm:pt modelId="{09E80220-C09B-4E4B-994B-32333B8FD391}" type="pres">
      <dgm:prSet presAssocID="{91F46683-EDED-4216-BF97-D5A637C36D21}" presName="diagram" presStyleCnt="0">
        <dgm:presLayoutVars>
          <dgm:chPref val="1"/>
          <dgm:dir/>
          <dgm:animOne val="branch"/>
          <dgm:animLvl val="lvl"/>
          <dgm:resizeHandles val="exact"/>
        </dgm:presLayoutVars>
      </dgm:prSet>
      <dgm:spPr/>
    </dgm:pt>
    <dgm:pt modelId="{ADF2E7FE-4B55-46E2-9158-39337A28B983}" type="pres">
      <dgm:prSet presAssocID="{942AE357-DD1D-478E-A424-78DD98C820FE}" presName="root1" presStyleCnt="0"/>
      <dgm:spPr/>
    </dgm:pt>
    <dgm:pt modelId="{566F8A56-9936-448E-BF4F-9FD035AC3F7F}" type="pres">
      <dgm:prSet presAssocID="{942AE357-DD1D-478E-A424-78DD98C820FE}" presName="LevelOneTextNode" presStyleLbl="node0" presStyleIdx="0" presStyleCnt="1">
        <dgm:presLayoutVars>
          <dgm:chPref val="3"/>
        </dgm:presLayoutVars>
      </dgm:prSet>
      <dgm:spPr/>
    </dgm:pt>
    <dgm:pt modelId="{9E8AA63A-57AE-45DD-B8D4-4827284C3EEA}" type="pres">
      <dgm:prSet presAssocID="{942AE357-DD1D-478E-A424-78DD98C820FE}" presName="level2hierChild" presStyleCnt="0"/>
      <dgm:spPr/>
    </dgm:pt>
    <dgm:pt modelId="{91E3E4BB-59C2-49A1-B6E2-37402E685FF5}" type="pres">
      <dgm:prSet presAssocID="{C237F3E5-818A-40F9-A892-173D3E931BD4}" presName="conn2-1" presStyleLbl="parChTrans1D2" presStyleIdx="0" presStyleCnt="4"/>
      <dgm:spPr/>
    </dgm:pt>
    <dgm:pt modelId="{32473473-3FE4-4F16-9708-401CE8DA6990}" type="pres">
      <dgm:prSet presAssocID="{C237F3E5-818A-40F9-A892-173D3E931BD4}" presName="connTx" presStyleLbl="parChTrans1D2" presStyleIdx="0" presStyleCnt="4"/>
      <dgm:spPr/>
    </dgm:pt>
    <dgm:pt modelId="{D585F2A9-25A6-41CC-BC20-ABA09547F555}" type="pres">
      <dgm:prSet presAssocID="{9DC08155-CA39-4AE7-B373-050EBD1A1E08}" presName="root2" presStyleCnt="0"/>
      <dgm:spPr/>
    </dgm:pt>
    <dgm:pt modelId="{CAC245DD-6124-4A69-8353-E18211DB2741}" type="pres">
      <dgm:prSet presAssocID="{9DC08155-CA39-4AE7-B373-050EBD1A1E08}" presName="LevelTwoTextNode" presStyleLbl="node2" presStyleIdx="0" presStyleCnt="4">
        <dgm:presLayoutVars>
          <dgm:chPref val="3"/>
        </dgm:presLayoutVars>
      </dgm:prSet>
      <dgm:spPr/>
    </dgm:pt>
    <dgm:pt modelId="{BB47BE35-CF14-4D90-9AD2-01B9C8D613E9}" type="pres">
      <dgm:prSet presAssocID="{9DC08155-CA39-4AE7-B373-050EBD1A1E08}" presName="level3hierChild" presStyleCnt="0"/>
      <dgm:spPr/>
    </dgm:pt>
    <dgm:pt modelId="{F5690A8B-D86C-4B6A-A263-149EF319839F}" type="pres">
      <dgm:prSet presAssocID="{C8C0DF03-BDDE-40AF-83B3-E7BAC1C42123}" presName="conn2-1" presStyleLbl="parChTrans1D2" presStyleIdx="1" presStyleCnt="4"/>
      <dgm:spPr/>
    </dgm:pt>
    <dgm:pt modelId="{1F8E5A31-AE00-4F43-962F-1B3C1B6D774B}" type="pres">
      <dgm:prSet presAssocID="{C8C0DF03-BDDE-40AF-83B3-E7BAC1C42123}" presName="connTx" presStyleLbl="parChTrans1D2" presStyleIdx="1" presStyleCnt="4"/>
      <dgm:spPr/>
    </dgm:pt>
    <dgm:pt modelId="{E2717281-D67E-45E5-9372-FAE78CB00588}" type="pres">
      <dgm:prSet presAssocID="{753D032D-038D-43CE-AC5A-3FCC7E75B7D5}" presName="root2" presStyleCnt="0"/>
      <dgm:spPr/>
    </dgm:pt>
    <dgm:pt modelId="{9217B9F4-92E3-4F05-880F-A0D543C41352}" type="pres">
      <dgm:prSet presAssocID="{753D032D-038D-43CE-AC5A-3FCC7E75B7D5}" presName="LevelTwoTextNode" presStyleLbl="node2" presStyleIdx="1" presStyleCnt="4">
        <dgm:presLayoutVars>
          <dgm:chPref val="3"/>
        </dgm:presLayoutVars>
      </dgm:prSet>
      <dgm:spPr/>
    </dgm:pt>
    <dgm:pt modelId="{4885D548-C02D-456B-A0F0-BC59F4A136F1}" type="pres">
      <dgm:prSet presAssocID="{753D032D-038D-43CE-AC5A-3FCC7E75B7D5}" presName="level3hierChild" presStyleCnt="0"/>
      <dgm:spPr/>
    </dgm:pt>
    <dgm:pt modelId="{67E78DED-29E4-4437-9412-44DDA8C0639F}" type="pres">
      <dgm:prSet presAssocID="{E17A3543-1BBE-44AB-8F97-77E61F705D53}" presName="conn2-1" presStyleLbl="parChTrans1D2" presStyleIdx="2" presStyleCnt="4"/>
      <dgm:spPr/>
    </dgm:pt>
    <dgm:pt modelId="{738E1A4C-0D5A-4C86-8E8D-9BAFBA97D1DC}" type="pres">
      <dgm:prSet presAssocID="{E17A3543-1BBE-44AB-8F97-77E61F705D53}" presName="connTx" presStyleLbl="parChTrans1D2" presStyleIdx="2" presStyleCnt="4"/>
      <dgm:spPr/>
    </dgm:pt>
    <dgm:pt modelId="{D40224E2-1AF3-4FB0-9FB2-8DB77AD807EA}" type="pres">
      <dgm:prSet presAssocID="{BEB391A8-FF19-4E68-96EA-B501698A6987}" presName="root2" presStyleCnt="0"/>
      <dgm:spPr/>
    </dgm:pt>
    <dgm:pt modelId="{83647B9F-86D7-46E2-82DC-FEC6CB1F35A2}" type="pres">
      <dgm:prSet presAssocID="{BEB391A8-FF19-4E68-96EA-B501698A6987}" presName="LevelTwoTextNode" presStyleLbl="node2" presStyleIdx="2" presStyleCnt="4">
        <dgm:presLayoutVars>
          <dgm:chPref val="3"/>
        </dgm:presLayoutVars>
      </dgm:prSet>
      <dgm:spPr/>
    </dgm:pt>
    <dgm:pt modelId="{CF337151-5AD0-464B-A593-DBC1014E2863}" type="pres">
      <dgm:prSet presAssocID="{BEB391A8-FF19-4E68-96EA-B501698A6987}" presName="level3hierChild" presStyleCnt="0"/>
      <dgm:spPr/>
    </dgm:pt>
    <dgm:pt modelId="{89C7A0AA-539F-43F5-873A-F27EFC6C42B5}" type="pres">
      <dgm:prSet presAssocID="{898CCE62-B958-4D12-85CE-16F85946CFD0}" presName="conn2-1" presStyleLbl="parChTrans1D2" presStyleIdx="3" presStyleCnt="4"/>
      <dgm:spPr/>
    </dgm:pt>
    <dgm:pt modelId="{6F1345E3-7161-43F3-BB4B-5AA66C848A0E}" type="pres">
      <dgm:prSet presAssocID="{898CCE62-B958-4D12-85CE-16F85946CFD0}" presName="connTx" presStyleLbl="parChTrans1D2" presStyleIdx="3" presStyleCnt="4"/>
      <dgm:spPr/>
    </dgm:pt>
    <dgm:pt modelId="{C90B43E5-DF37-4D41-8FC5-29363FE0204A}" type="pres">
      <dgm:prSet presAssocID="{341D236C-5046-407C-953D-146760744BC3}" presName="root2" presStyleCnt="0"/>
      <dgm:spPr/>
    </dgm:pt>
    <dgm:pt modelId="{2A452D32-C8F1-4456-BC97-85A592533002}" type="pres">
      <dgm:prSet presAssocID="{341D236C-5046-407C-953D-146760744BC3}" presName="LevelTwoTextNode" presStyleLbl="node2" presStyleIdx="3" presStyleCnt="4">
        <dgm:presLayoutVars>
          <dgm:chPref val="3"/>
        </dgm:presLayoutVars>
      </dgm:prSet>
      <dgm:spPr/>
    </dgm:pt>
    <dgm:pt modelId="{B8BFB27D-378E-4933-85EB-7D7A0407C07E}" type="pres">
      <dgm:prSet presAssocID="{341D236C-5046-407C-953D-146760744BC3}" presName="level3hierChild" presStyleCnt="0"/>
      <dgm:spPr/>
    </dgm:pt>
  </dgm:ptLst>
  <dgm:cxnLst>
    <dgm:cxn modelId="{6C5BA728-73D7-4204-AFE0-DC5F3820B876}" srcId="{942AE357-DD1D-478E-A424-78DD98C820FE}" destId="{753D032D-038D-43CE-AC5A-3FCC7E75B7D5}" srcOrd="1" destOrd="0" parTransId="{C8C0DF03-BDDE-40AF-83B3-E7BAC1C42123}" sibTransId="{9D142390-EC93-4E2B-9A85-F647CAD8B1CB}"/>
    <dgm:cxn modelId="{F37ADE2D-172B-4E4C-BF85-CA0C8A94EE3E}" type="presOf" srcId="{BEB391A8-FF19-4E68-96EA-B501698A6987}" destId="{83647B9F-86D7-46E2-82DC-FEC6CB1F35A2}" srcOrd="0" destOrd="0" presId="urn:microsoft.com/office/officeart/2005/8/layout/hierarchy2"/>
    <dgm:cxn modelId="{F8DDD733-11F6-4D18-AA85-0604BBA6641A}" type="presOf" srcId="{898CCE62-B958-4D12-85CE-16F85946CFD0}" destId="{6F1345E3-7161-43F3-BB4B-5AA66C848A0E}" srcOrd="1" destOrd="0" presId="urn:microsoft.com/office/officeart/2005/8/layout/hierarchy2"/>
    <dgm:cxn modelId="{1849A535-E338-4C40-A696-A1AB75BA2CA6}" type="presOf" srcId="{C8C0DF03-BDDE-40AF-83B3-E7BAC1C42123}" destId="{F5690A8B-D86C-4B6A-A263-149EF319839F}" srcOrd="0" destOrd="0" presId="urn:microsoft.com/office/officeart/2005/8/layout/hierarchy2"/>
    <dgm:cxn modelId="{AD30533A-7C58-4162-AABE-5010A742FCE9}" srcId="{942AE357-DD1D-478E-A424-78DD98C820FE}" destId="{9DC08155-CA39-4AE7-B373-050EBD1A1E08}" srcOrd="0" destOrd="0" parTransId="{C237F3E5-818A-40F9-A892-173D3E931BD4}" sibTransId="{D2841FC2-71E9-4EC9-8147-2ACB601B5997}"/>
    <dgm:cxn modelId="{5D6C625B-D7AB-4174-B567-FB0EAB9A38F3}" srcId="{91F46683-EDED-4216-BF97-D5A637C36D21}" destId="{942AE357-DD1D-478E-A424-78DD98C820FE}" srcOrd="0" destOrd="0" parTransId="{AFB58766-D44D-4D21-9660-6776714A5BDA}" sibTransId="{20C38BC5-259F-43D2-A01D-5F18C7433E73}"/>
    <dgm:cxn modelId="{127E715F-016D-47F4-8AE3-2B7A74910B56}" srcId="{942AE357-DD1D-478E-A424-78DD98C820FE}" destId="{BEB391A8-FF19-4E68-96EA-B501698A6987}" srcOrd="2" destOrd="0" parTransId="{E17A3543-1BBE-44AB-8F97-77E61F705D53}" sibTransId="{9A27DC99-B3A8-4D80-8231-01A36D8C6592}"/>
    <dgm:cxn modelId="{329DAC63-CA0C-4D39-BDCE-DED53CF87003}" type="presOf" srcId="{898CCE62-B958-4D12-85CE-16F85946CFD0}" destId="{89C7A0AA-539F-43F5-873A-F27EFC6C42B5}" srcOrd="0" destOrd="0" presId="urn:microsoft.com/office/officeart/2005/8/layout/hierarchy2"/>
    <dgm:cxn modelId="{02B00247-1F46-4021-9B53-55F54432C055}" type="presOf" srcId="{9DC08155-CA39-4AE7-B373-050EBD1A1E08}" destId="{CAC245DD-6124-4A69-8353-E18211DB2741}" srcOrd="0" destOrd="0" presId="urn:microsoft.com/office/officeart/2005/8/layout/hierarchy2"/>
    <dgm:cxn modelId="{1C1AF45A-9CE7-4A09-945C-8B5C80FE93FF}" srcId="{942AE357-DD1D-478E-A424-78DD98C820FE}" destId="{341D236C-5046-407C-953D-146760744BC3}" srcOrd="3" destOrd="0" parTransId="{898CCE62-B958-4D12-85CE-16F85946CFD0}" sibTransId="{11BB3E1B-ABE7-477A-94AD-8BE62B3EB0B4}"/>
    <dgm:cxn modelId="{0D899287-945D-4D55-A6AB-463726E50D9E}" type="presOf" srcId="{E17A3543-1BBE-44AB-8F97-77E61F705D53}" destId="{738E1A4C-0D5A-4C86-8E8D-9BAFBA97D1DC}" srcOrd="1" destOrd="0" presId="urn:microsoft.com/office/officeart/2005/8/layout/hierarchy2"/>
    <dgm:cxn modelId="{BDA86996-7DB2-4D0F-AB2D-C1294468357B}" type="presOf" srcId="{91F46683-EDED-4216-BF97-D5A637C36D21}" destId="{09E80220-C09B-4E4B-994B-32333B8FD391}" srcOrd="0" destOrd="0" presId="urn:microsoft.com/office/officeart/2005/8/layout/hierarchy2"/>
    <dgm:cxn modelId="{8CCB989D-33BC-4421-8322-8E811C244393}" type="presOf" srcId="{E17A3543-1BBE-44AB-8F97-77E61F705D53}" destId="{67E78DED-29E4-4437-9412-44DDA8C0639F}" srcOrd="0" destOrd="0" presId="urn:microsoft.com/office/officeart/2005/8/layout/hierarchy2"/>
    <dgm:cxn modelId="{7F5499A7-7D77-49F9-A875-341462168086}" type="presOf" srcId="{C237F3E5-818A-40F9-A892-173D3E931BD4}" destId="{91E3E4BB-59C2-49A1-B6E2-37402E685FF5}" srcOrd="0" destOrd="0" presId="urn:microsoft.com/office/officeart/2005/8/layout/hierarchy2"/>
    <dgm:cxn modelId="{7650C5B9-A73C-47B8-BBF0-A0277B58453E}" type="presOf" srcId="{341D236C-5046-407C-953D-146760744BC3}" destId="{2A452D32-C8F1-4456-BC97-85A592533002}" srcOrd="0" destOrd="0" presId="urn:microsoft.com/office/officeart/2005/8/layout/hierarchy2"/>
    <dgm:cxn modelId="{6DD8F5E2-A24F-4069-A6B0-80E9D9EA0F21}" type="presOf" srcId="{C8C0DF03-BDDE-40AF-83B3-E7BAC1C42123}" destId="{1F8E5A31-AE00-4F43-962F-1B3C1B6D774B}" srcOrd="1" destOrd="0" presId="urn:microsoft.com/office/officeart/2005/8/layout/hierarchy2"/>
    <dgm:cxn modelId="{52D6A9EE-4659-4FB9-897F-E7334F5EFDB9}" type="presOf" srcId="{942AE357-DD1D-478E-A424-78DD98C820FE}" destId="{566F8A56-9936-448E-BF4F-9FD035AC3F7F}" srcOrd="0" destOrd="0" presId="urn:microsoft.com/office/officeart/2005/8/layout/hierarchy2"/>
    <dgm:cxn modelId="{8BE911F3-BAA6-4F93-A6F8-E17E288F02C0}" type="presOf" srcId="{753D032D-038D-43CE-AC5A-3FCC7E75B7D5}" destId="{9217B9F4-92E3-4F05-880F-A0D543C41352}" srcOrd="0" destOrd="0" presId="urn:microsoft.com/office/officeart/2005/8/layout/hierarchy2"/>
    <dgm:cxn modelId="{3C9340F9-54D6-4FCE-8946-8B564D2318EB}" type="presOf" srcId="{C237F3E5-818A-40F9-A892-173D3E931BD4}" destId="{32473473-3FE4-4F16-9708-401CE8DA6990}" srcOrd="1" destOrd="0" presId="urn:microsoft.com/office/officeart/2005/8/layout/hierarchy2"/>
    <dgm:cxn modelId="{739B645A-CC6F-49D7-A698-8E621AA45CF7}" type="presParOf" srcId="{09E80220-C09B-4E4B-994B-32333B8FD391}" destId="{ADF2E7FE-4B55-46E2-9158-39337A28B983}" srcOrd="0" destOrd="0" presId="urn:microsoft.com/office/officeart/2005/8/layout/hierarchy2"/>
    <dgm:cxn modelId="{90145F3C-3C7A-445E-9B6F-B3BCE3818E02}" type="presParOf" srcId="{ADF2E7FE-4B55-46E2-9158-39337A28B983}" destId="{566F8A56-9936-448E-BF4F-9FD035AC3F7F}" srcOrd="0" destOrd="0" presId="urn:microsoft.com/office/officeart/2005/8/layout/hierarchy2"/>
    <dgm:cxn modelId="{8510379C-876D-4BEC-88F8-3542ED17F0E1}" type="presParOf" srcId="{ADF2E7FE-4B55-46E2-9158-39337A28B983}" destId="{9E8AA63A-57AE-45DD-B8D4-4827284C3EEA}" srcOrd="1" destOrd="0" presId="urn:microsoft.com/office/officeart/2005/8/layout/hierarchy2"/>
    <dgm:cxn modelId="{7375AB21-1F1C-4F73-AA7C-386251057592}" type="presParOf" srcId="{9E8AA63A-57AE-45DD-B8D4-4827284C3EEA}" destId="{91E3E4BB-59C2-49A1-B6E2-37402E685FF5}" srcOrd="0" destOrd="0" presId="urn:microsoft.com/office/officeart/2005/8/layout/hierarchy2"/>
    <dgm:cxn modelId="{5AC8EAEA-8AFD-4C98-902D-5A4EFE12E270}" type="presParOf" srcId="{91E3E4BB-59C2-49A1-B6E2-37402E685FF5}" destId="{32473473-3FE4-4F16-9708-401CE8DA6990}" srcOrd="0" destOrd="0" presId="urn:microsoft.com/office/officeart/2005/8/layout/hierarchy2"/>
    <dgm:cxn modelId="{89397C17-6050-4948-AD68-FB84B7AB779B}" type="presParOf" srcId="{9E8AA63A-57AE-45DD-B8D4-4827284C3EEA}" destId="{D585F2A9-25A6-41CC-BC20-ABA09547F555}" srcOrd="1" destOrd="0" presId="urn:microsoft.com/office/officeart/2005/8/layout/hierarchy2"/>
    <dgm:cxn modelId="{33F0244D-2244-49D6-A157-B7E0AF90C56E}" type="presParOf" srcId="{D585F2A9-25A6-41CC-BC20-ABA09547F555}" destId="{CAC245DD-6124-4A69-8353-E18211DB2741}" srcOrd="0" destOrd="0" presId="urn:microsoft.com/office/officeart/2005/8/layout/hierarchy2"/>
    <dgm:cxn modelId="{36FC0517-695D-44D0-960D-7B0B891E0294}" type="presParOf" srcId="{D585F2A9-25A6-41CC-BC20-ABA09547F555}" destId="{BB47BE35-CF14-4D90-9AD2-01B9C8D613E9}" srcOrd="1" destOrd="0" presId="urn:microsoft.com/office/officeart/2005/8/layout/hierarchy2"/>
    <dgm:cxn modelId="{145A4A77-B2F9-4096-9E13-46304D7F95D3}" type="presParOf" srcId="{9E8AA63A-57AE-45DD-B8D4-4827284C3EEA}" destId="{F5690A8B-D86C-4B6A-A263-149EF319839F}" srcOrd="2" destOrd="0" presId="urn:microsoft.com/office/officeart/2005/8/layout/hierarchy2"/>
    <dgm:cxn modelId="{E1648271-6D3F-44C1-8A28-219EB78B4402}" type="presParOf" srcId="{F5690A8B-D86C-4B6A-A263-149EF319839F}" destId="{1F8E5A31-AE00-4F43-962F-1B3C1B6D774B}" srcOrd="0" destOrd="0" presId="urn:microsoft.com/office/officeart/2005/8/layout/hierarchy2"/>
    <dgm:cxn modelId="{106D3F50-7ED8-4FDF-83AE-46E27FC9083B}" type="presParOf" srcId="{9E8AA63A-57AE-45DD-B8D4-4827284C3EEA}" destId="{E2717281-D67E-45E5-9372-FAE78CB00588}" srcOrd="3" destOrd="0" presId="urn:microsoft.com/office/officeart/2005/8/layout/hierarchy2"/>
    <dgm:cxn modelId="{39F7C747-7D21-4A9D-AEDE-2E2FADF00387}" type="presParOf" srcId="{E2717281-D67E-45E5-9372-FAE78CB00588}" destId="{9217B9F4-92E3-4F05-880F-A0D543C41352}" srcOrd="0" destOrd="0" presId="urn:microsoft.com/office/officeart/2005/8/layout/hierarchy2"/>
    <dgm:cxn modelId="{29CE71D3-760E-4493-B1B0-4F7E5FE3C3E3}" type="presParOf" srcId="{E2717281-D67E-45E5-9372-FAE78CB00588}" destId="{4885D548-C02D-456B-A0F0-BC59F4A136F1}" srcOrd="1" destOrd="0" presId="urn:microsoft.com/office/officeart/2005/8/layout/hierarchy2"/>
    <dgm:cxn modelId="{0B97F0A4-71AE-49EE-8F4F-B33500F69864}" type="presParOf" srcId="{9E8AA63A-57AE-45DD-B8D4-4827284C3EEA}" destId="{67E78DED-29E4-4437-9412-44DDA8C0639F}" srcOrd="4" destOrd="0" presId="urn:microsoft.com/office/officeart/2005/8/layout/hierarchy2"/>
    <dgm:cxn modelId="{8103A1D7-C936-456C-89BC-A6F2FE1B425F}" type="presParOf" srcId="{67E78DED-29E4-4437-9412-44DDA8C0639F}" destId="{738E1A4C-0D5A-4C86-8E8D-9BAFBA97D1DC}" srcOrd="0" destOrd="0" presId="urn:microsoft.com/office/officeart/2005/8/layout/hierarchy2"/>
    <dgm:cxn modelId="{5653371B-67BE-4159-87AF-6C4765A1B38A}" type="presParOf" srcId="{9E8AA63A-57AE-45DD-B8D4-4827284C3EEA}" destId="{D40224E2-1AF3-4FB0-9FB2-8DB77AD807EA}" srcOrd="5" destOrd="0" presId="urn:microsoft.com/office/officeart/2005/8/layout/hierarchy2"/>
    <dgm:cxn modelId="{1E1066BC-6255-424D-B4FF-5B03C377215B}" type="presParOf" srcId="{D40224E2-1AF3-4FB0-9FB2-8DB77AD807EA}" destId="{83647B9F-86D7-46E2-82DC-FEC6CB1F35A2}" srcOrd="0" destOrd="0" presId="urn:microsoft.com/office/officeart/2005/8/layout/hierarchy2"/>
    <dgm:cxn modelId="{C5FD7616-60D1-4979-B622-C56966D93D31}" type="presParOf" srcId="{D40224E2-1AF3-4FB0-9FB2-8DB77AD807EA}" destId="{CF337151-5AD0-464B-A593-DBC1014E2863}" srcOrd="1" destOrd="0" presId="urn:microsoft.com/office/officeart/2005/8/layout/hierarchy2"/>
    <dgm:cxn modelId="{4FA21BF8-A04D-4B85-A920-65D7C291D20D}" type="presParOf" srcId="{9E8AA63A-57AE-45DD-B8D4-4827284C3EEA}" destId="{89C7A0AA-539F-43F5-873A-F27EFC6C42B5}" srcOrd="6" destOrd="0" presId="urn:microsoft.com/office/officeart/2005/8/layout/hierarchy2"/>
    <dgm:cxn modelId="{7F300C6B-172C-4064-82DC-612D88DC794F}" type="presParOf" srcId="{89C7A0AA-539F-43F5-873A-F27EFC6C42B5}" destId="{6F1345E3-7161-43F3-BB4B-5AA66C848A0E}" srcOrd="0" destOrd="0" presId="urn:microsoft.com/office/officeart/2005/8/layout/hierarchy2"/>
    <dgm:cxn modelId="{56B074B2-2D0B-492E-A1CB-866541687C59}" type="presParOf" srcId="{9E8AA63A-57AE-45DD-B8D4-4827284C3EEA}" destId="{C90B43E5-DF37-4D41-8FC5-29363FE0204A}" srcOrd="7" destOrd="0" presId="urn:microsoft.com/office/officeart/2005/8/layout/hierarchy2"/>
    <dgm:cxn modelId="{C226BF7B-9303-47D9-91FF-7DF2B824D8DF}" type="presParOf" srcId="{C90B43E5-DF37-4D41-8FC5-29363FE0204A}" destId="{2A452D32-C8F1-4456-BC97-85A592533002}" srcOrd="0" destOrd="0" presId="urn:microsoft.com/office/officeart/2005/8/layout/hierarchy2"/>
    <dgm:cxn modelId="{01ABF020-CA1E-4536-B6B6-887B5D9FA81E}" type="presParOf" srcId="{C90B43E5-DF37-4D41-8FC5-29363FE0204A}" destId="{B8BFB27D-378E-4933-85EB-7D7A0407C07E}" srcOrd="1" destOrd="0" presId="urn:microsoft.com/office/officeart/2005/8/layout/hierarchy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66F8A56-9936-448E-BF4F-9FD035AC3F7F}">
      <dsp:nvSpPr>
        <dsp:cNvPr id="0" name=""/>
        <dsp:cNvSpPr/>
      </dsp:nvSpPr>
      <dsp:spPr>
        <a:xfrm>
          <a:off x="1547241" y="1943642"/>
          <a:ext cx="2252079" cy="1126039"/>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1066800">
            <a:lnSpc>
              <a:spcPct val="90000"/>
            </a:lnSpc>
            <a:spcBef>
              <a:spcPct val="0"/>
            </a:spcBef>
            <a:spcAft>
              <a:spcPct val="35000"/>
            </a:spcAft>
            <a:buNone/>
          </a:pPr>
          <a:r>
            <a:rPr lang="en-US" sz="2400" kern="1200" dirty="0"/>
            <a:t>Knowledge Management Projects</a:t>
          </a:r>
        </a:p>
      </dsp:txBody>
      <dsp:txXfrm>
        <a:off x="1580222" y="1976623"/>
        <a:ext cx="2186117" cy="1060077"/>
      </dsp:txXfrm>
    </dsp:sp>
    <dsp:sp modelId="{91E3E4BB-59C2-49A1-B6E2-37402E685FF5}">
      <dsp:nvSpPr>
        <dsp:cNvPr id="0" name=""/>
        <dsp:cNvSpPr/>
      </dsp:nvSpPr>
      <dsp:spPr>
        <a:xfrm rot="17692822">
          <a:off x="3179166" y="1515238"/>
          <a:ext cx="2141141" cy="40429"/>
        </a:xfrm>
        <a:custGeom>
          <a:avLst/>
          <a:gdLst/>
          <a:ahLst/>
          <a:cxnLst/>
          <a:rect l="0" t="0" r="0" b="0"/>
          <a:pathLst>
            <a:path>
              <a:moveTo>
                <a:pt x="0" y="20214"/>
              </a:moveTo>
              <a:lnTo>
                <a:pt x="2141141" y="20214"/>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311150">
            <a:lnSpc>
              <a:spcPct val="90000"/>
            </a:lnSpc>
            <a:spcBef>
              <a:spcPct val="0"/>
            </a:spcBef>
            <a:spcAft>
              <a:spcPct val="35000"/>
            </a:spcAft>
            <a:buNone/>
          </a:pPr>
          <a:endParaRPr lang="en-US" sz="700" kern="1200"/>
        </a:p>
      </dsp:txBody>
      <dsp:txXfrm>
        <a:off x="4196208" y="1481924"/>
        <a:ext cx="107057" cy="107057"/>
      </dsp:txXfrm>
    </dsp:sp>
    <dsp:sp modelId="{CAC245DD-6124-4A69-8353-E18211DB2741}">
      <dsp:nvSpPr>
        <dsp:cNvPr id="0" name=""/>
        <dsp:cNvSpPr/>
      </dsp:nvSpPr>
      <dsp:spPr>
        <a:xfrm>
          <a:off x="4700153" y="1223"/>
          <a:ext cx="2252079" cy="1126039"/>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1066800">
            <a:lnSpc>
              <a:spcPct val="90000"/>
            </a:lnSpc>
            <a:spcBef>
              <a:spcPct val="0"/>
            </a:spcBef>
            <a:spcAft>
              <a:spcPct val="35000"/>
            </a:spcAft>
            <a:buNone/>
          </a:pPr>
          <a:r>
            <a:rPr lang="en-US" sz="2400" kern="1200" dirty="0"/>
            <a:t>MyTCC Intranet</a:t>
          </a:r>
        </a:p>
      </dsp:txBody>
      <dsp:txXfrm>
        <a:off x="4733134" y="34204"/>
        <a:ext cx="2186117" cy="1060077"/>
      </dsp:txXfrm>
    </dsp:sp>
    <dsp:sp modelId="{F5690A8B-D86C-4B6A-A263-149EF319839F}">
      <dsp:nvSpPr>
        <dsp:cNvPr id="0" name=""/>
        <dsp:cNvSpPr/>
      </dsp:nvSpPr>
      <dsp:spPr>
        <a:xfrm rot="19457599">
          <a:off x="3695048" y="2162711"/>
          <a:ext cx="1109377" cy="40429"/>
        </a:xfrm>
        <a:custGeom>
          <a:avLst/>
          <a:gdLst/>
          <a:ahLst/>
          <a:cxnLst/>
          <a:rect l="0" t="0" r="0" b="0"/>
          <a:pathLst>
            <a:path>
              <a:moveTo>
                <a:pt x="0" y="20214"/>
              </a:moveTo>
              <a:lnTo>
                <a:pt x="1109377" y="20214"/>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4222003" y="2155191"/>
        <a:ext cx="55468" cy="55468"/>
      </dsp:txXfrm>
    </dsp:sp>
    <dsp:sp modelId="{9217B9F4-92E3-4F05-880F-A0D543C41352}">
      <dsp:nvSpPr>
        <dsp:cNvPr id="0" name=""/>
        <dsp:cNvSpPr/>
      </dsp:nvSpPr>
      <dsp:spPr>
        <a:xfrm>
          <a:off x="4700153" y="1296169"/>
          <a:ext cx="2252079" cy="1126039"/>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1066800">
            <a:lnSpc>
              <a:spcPct val="90000"/>
            </a:lnSpc>
            <a:spcBef>
              <a:spcPct val="0"/>
            </a:spcBef>
            <a:spcAft>
              <a:spcPct val="35000"/>
            </a:spcAft>
            <a:buNone/>
          </a:pPr>
          <a:r>
            <a:rPr lang="en-US" sz="2400" kern="1200" dirty="0"/>
            <a:t>SharePoint Repositories</a:t>
          </a:r>
        </a:p>
      </dsp:txBody>
      <dsp:txXfrm>
        <a:off x="4733134" y="1329150"/>
        <a:ext cx="2186117" cy="1060077"/>
      </dsp:txXfrm>
    </dsp:sp>
    <dsp:sp modelId="{67E78DED-29E4-4437-9412-44DDA8C0639F}">
      <dsp:nvSpPr>
        <dsp:cNvPr id="0" name=""/>
        <dsp:cNvSpPr/>
      </dsp:nvSpPr>
      <dsp:spPr>
        <a:xfrm rot="2142401">
          <a:off x="3695048" y="2810184"/>
          <a:ext cx="1109377" cy="40429"/>
        </a:xfrm>
        <a:custGeom>
          <a:avLst/>
          <a:gdLst/>
          <a:ahLst/>
          <a:cxnLst/>
          <a:rect l="0" t="0" r="0" b="0"/>
          <a:pathLst>
            <a:path>
              <a:moveTo>
                <a:pt x="0" y="20214"/>
              </a:moveTo>
              <a:lnTo>
                <a:pt x="1109377" y="20214"/>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4222003" y="2802664"/>
        <a:ext cx="55468" cy="55468"/>
      </dsp:txXfrm>
    </dsp:sp>
    <dsp:sp modelId="{83647B9F-86D7-46E2-82DC-FEC6CB1F35A2}">
      <dsp:nvSpPr>
        <dsp:cNvPr id="0" name=""/>
        <dsp:cNvSpPr/>
      </dsp:nvSpPr>
      <dsp:spPr>
        <a:xfrm>
          <a:off x="4700153" y="2591115"/>
          <a:ext cx="2252079" cy="1126039"/>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1066800">
            <a:lnSpc>
              <a:spcPct val="90000"/>
            </a:lnSpc>
            <a:spcBef>
              <a:spcPct val="0"/>
            </a:spcBef>
            <a:spcAft>
              <a:spcPct val="35000"/>
            </a:spcAft>
            <a:buNone/>
          </a:pPr>
          <a:r>
            <a:rPr lang="en-US" sz="2400" kern="1200" dirty="0"/>
            <a:t>Handbooks &amp; Policy Manuals</a:t>
          </a:r>
        </a:p>
      </dsp:txBody>
      <dsp:txXfrm>
        <a:off x="4733134" y="2624096"/>
        <a:ext cx="2186117" cy="1060077"/>
      </dsp:txXfrm>
    </dsp:sp>
    <dsp:sp modelId="{89C7A0AA-539F-43F5-873A-F27EFC6C42B5}">
      <dsp:nvSpPr>
        <dsp:cNvPr id="0" name=""/>
        <dsp:cNvSpPr/>
      </dsp:nvSpPr>
      <dsp:spPr>
        <a:xfrm rot="3907178">
          <a:off x="3179166" y="3457656"/>
          <a:ext cx="2141141" cy="40429"/>
        </a:xfrm>
        <a:custGeom>
          <a:avLst/>
          <a:gdLst/>
          <a:ahLst/>
          <a:cxnLst/>
          <a:rect l="0" t="0" r="0" b="0"/>
          <a:pathLst>
            <a:path>
              <a:moveTo>
                <a:pt x="0" y="20214"/>
              </a:moveTo>
              <a:lnTo>
                <a:pt x="2141141" y="20214"/>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311150">
            <a:lnSpc>
              <a:spcPct val="90000"/>
            </a:lnSpc>
            <a:spcBef>
              <a:spcPct val="0"/>
            </a:spcBef>
            <a:spcAft>
              <a:spcPct val="35000"/>
            </a:spcAft>
            <a:buNone/>
          </a:pPr>
          <a:endParaRPr lang="en-US" sz="700" kern="1200"/>
        </a:p>
      </dsp:txBody>
      <dsp:txXfrm>
        <a:off x="4196208" y="3424343"/>
        <a:ext cx="107057" cy="107057"/>
      </dsp:txXfrm>
    </dsp:sp>
    <dsp:sp modelId="{2A452D32-C8F1-4456-BC97-85A592533002}">
      <dsp:nvSpPr>
        <dsp:cNvPr id="0" name=""/>
        <dsp:cNvSpPr/>
      </dsp:nvSpPr>
      <dsp:spPr>
        <a:xfrm>
          <a:off x="4700153" y="3886061"/>
          <a:ext cx="2252079" cy="1126039"/>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1066800">
            <a:lnSpc>
              <a:spcPct val="90000"/>
            </a:lnSpc>
            <a:spcBef>
              <a:spcPct val="0"/>
            </a:spcBef>
            <a:spcAft>
              <a:spcPct val="35000"/>
            </a:spcAft>
            <a:buNone/>
          </a:pPr>
          <a:r>
            <a:rPr lang="en-US" sz="2400" kern="1200" dirty="0"/>
            <a:t>Higher Learning Commission Accreditation</a:t>
          </a:r>
        </a:p>
      </dsp:txBody>
      <dsp:txXfrm>
        <a:off x="4733134" y="3919042"/>
        <a:ext cx="2186117" cy="1060077"/>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663A716-608A-4CF3-95E4-73E5F37558B6}" type="datetimeFigureOut">
              <a:rPr lang="en-US" smtClean="0"/>
              <a:t>11/6/2019</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45DB878-E210-4D6F-9701-2314DAFDFD9A}" type="slidenum">
              <a:rPr lang="en-US" smtClean="0"/>
              <a:t>‹#›</a:t>
            </a:fld>
            <a:endParaRPr lang="en-US"/>
          </a:p>
        </p:txBody>
      </p:sp>
    </p:spTree>
    <p:extLst>
      <p:ext uri="{BB962C8B-B14F-4D97-AF65-F5344CB8AC3E}">
        <p14:creationId xmlns:p14="http://schemas.microsoft.com/office/powerpoint/2010/main" val="387419361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In Spring of 2017, the TCC Library undertook a major knowledge management project to redesign and reorganize the MyTCC college intranet. MyTCC is the information backbone of college operations, authenticating users when they log in and connecting them to vital tools and information like grades, enrollment, time sheets, purchasing, the enterprise resource planning system, the learning management system, and more. It also houses key college knowledge and resources that allow employees and students to conduct the business of the college. </a:t>
            </a:r>
          </a:p>
          <a:p>
            <a:r>
              <a:rPr lang="en-US" sz="1200" kern="1200" dirty="0">
                <a:solidFill>
                  <a:schemeClr val="tx1"/>
                </a:solidFill>
                <a:effectLst/>
                <a:latin typeface="+mn-lt"/>
                <a:ea typeface="+mn-ea"/>
                <a:cs typeface="+mn-cs"/>
              </a:rPr>
              <a:t>In any given month, MyTCC can have hundreds of thousands of logins with over 20,000 unique users. A team of librarians, library directors, and IT Department staff worked for nine months to transform the site and rework the content. After a final eight weeks of migrating and testing, the new MyTCC was launched. The site was fully redesigned with new landing pages created and a re-configured employee section with a menu that highlights key sections for training, benefits, and college procedures. It is safe to say that TCC is one of the few, if not the only, colleges in the nation in which the library has a knowledge management role of this scope and capacity.</a:t>
            </a:r>
          </a:p>
          <a:p>
            <a:endParaRPr lang="en-US" dirty="0"/>
          </a:p>
        </p:txBody>
      </p:sp>
      <p:sp>
        <p:nvSpPr>
          <p:cNvPr id="4" name="Slide Number Placeholder 3"/>
          <p:cNvSpPr>
            <a:spLocks noGrp="1"/>
          </p:cNvSpPr>
          <p:nvPr>
            <p:ph type="sldNum" sz="quarter" idx="10"/>
          </p:nvPr>
        </p:nvSpPr>
        <p:spPr/>
        <p:txBody>
          <a:bodyPr/>
          <a:lstStyle/>
          <a:p>
            <a:fld id="{F45DB878-E210-4D6F-9701-2314DAFDFD9A}" type="slidenum">
              <a:rPr lang="en-US" smtClean="0"/>
              <a:t>3</a:t>
            </a:fld>
            <a:endParaRPr lang="en-US"/>
          </a:p>
        </p:txBody>
      </p:sp>
    </p:spTree>
    <p:extLst>
      <p:ext uri="{BB962C8B-B14F-4D97-AF65-F5344CB8AC3E}">
        <p14:creationId xmlns:p14="http://schemas.microsoft.com/office/powerpoint/2010/main" val="363934561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The Tulsa Community College Library played a big part in improving communication and records retention at the college through helping with the adoption of SharePoint. </a:t>
            </a:r>
          </a:p>
          <a:p>
            <a:r>
              <a:rPr lang="en-US" sz="1200" kern="1200" dirty="0">
                <a:solidFill>
                  <a:schemeClr val="tx1"/>
                </a:solidFill>
                <a:effectLst/>
                <a:latin typeface="+mn-lt"/>
                <a:ea typeface="+mn-ea"/>
                <a:cs typeface="+mn-cs"/>
              </a:rPr>
              <a:t>Employees and departments alike expressed a desire to find institutional and committee materials in a single place that would be available to all institution stakeholders and updated regularly. </a:t>
            </a:r>
          </a:p>
          <a:p>
            <a:r>
              <a:rPr lang="en-US" sz="1200" kern="1200" dirty="0">
                <a:solidFill>
                  <a:schemeClr val="tx1"/>
                </a:solidFill>
                <a:effectLst/>
                <a:latin typeface="+mn-lt"/>
                <a:ea typeface="+mn-ea"/>
                <a:cs typeface="+mn-cs"/>
              </a:rPr>
              <a:t>The TCC Library conducted research over possible solutions, leading to the selection of SharePoint as the communication and collaboration platform that would best serve the College. Working with representatives from Academic Affairs and IT, librarians built the TCC Councils and Committees Repository. Combining their skills in knowledge management, records management, and information organization, the librarians spent several months building a site that would be easy-to-navigate, logically organized, and optimized for record uploads.</a:t>
            </a:r>
          </a:p>
          <a:p>
            <a:r>
              <a:rPr lang="en-US" sz="1200" kern="1200" dirty="0">
                <a:solidFill>
                  <a:schemeClr val="tx1"/>
                </a:solidFill>
                <a:effectLst/>
                <a:latin typeface="+mn-lt"/>
                <a:ea typeface="+mn-ea"/>
                <a:cs typeface="+mn-cs"/>
              </a:rPr>
              <a:t>SharePoint has opened a world of possibilities for sharing and collaboration at TCC. The library will continue to act as the primary point of first-contact for interested departments and create organizational structures and naming conventions for SharePoint sites and files.</a:t>
            </a:r>
          </a:p>
          <a:p>
            <a:endParaRPr lang="en-US" dirty="0"/>
          </a:p>
        </p:txBody>
      </p:sp>
      <p:sp>
        <p:nvSpPr>
          <p:cNvPr id="4" name="Slide Number Placeholder 3"/>
          <p:cNvSpPr>
            <a:spLocks noGrp="1"/>
          </p:cNvSpPr>
          <p:nvPr>
            <p:ph type="sldNum" sz="quarter" idx="10"/>
          </p:nvPr>
        </p:nvSpPr>
        <p:spPr/>
        <p:txBody>
          <a:bodyPr/>
          <a:lstStyle/>
          <a:p>
            <a:fld id="{F45DB878-E210-4D6F-9701-2314DAFDFD9A}" type="slidenum">
              <a:rPr lang="en-US" smtClean="0"/>
              <a:t>4</a:t>
            </a:fld>
            <a:endParaRPr lang="en-US"/>
          </a:p>
        </p:txBody>
      </p:sp>
    </p:spTree>
    <p:extLst>
      <p:ext uri="{BB962C8B-B14F-4D97-AF65-F5344CB8AC3E}">
        <p14:creationId xmlns:p14="http://schemas.microsoft.com/office/powerpoint/2010/main" val="319163994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2375FF4C-389D-BD4E-A78D-70AA6AA1C25E}" type="datetimeFigureOut">
              <a:rPr lang="en-US" smtClean="0"/>
              <a:t>11/6/2019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D5D1A7F-0109-C442-8A23-C3A7D0400E87}" type="slidenum">
              <a:rPr lang="en-US" smtClean="0"/>
              <a:t>‹#›</a:t>
            </a:fld>
            <a:endParaRPr lang="en-US"/>
          </a:p>
        </p:txBody>
      </p:sp>
    </p:spTree>
    <p:extLst>
      <p:ext uri="{BB962C8B-B14F-4D97-AF65-F5344CB8AC3E}">
        <p14:creationId xmlns:p14="http://schemas.microsoft.com/office/powerpoint/2010/main" val="1520493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375FF4C-389D-BD4E-A78D-70AA6AA1C25E}" type="datetimeFigureOut">
              <a:rPr lang="en-US" smtClean="0"/>
              <a:t>11/6/2019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D5D1A7F-0109-C442-8A23-C3A7D0400E87}" type="slidenum">
              <a:rPr lang="en-US" smtClean="0"/>
              <a:t>‹#›</a:t>
            </a:fld>
            <a:endParaRPr lang="en-US"/>
          </a:p>
        </p:txBody>
      </p:sp>
    </p:spTree>
    <p:extLst>
      <p:ext uri="{BB962C8B-B14F-4D97-AF65-F5344CB8AC3E}">
        <p14:creationId xmlns:p14="http://schemas.microsoft.com/office/powerpoint/2010/main" val="37597580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375FF4C-389D-BD4E-A78D-70AA6AA1C25E}" type="datetimeFigureOut">
              <a:rPr lang="en-US" smtClean="0"/>
              <a:t>11/6/2019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D5D1A7F-0109-C442-8A23-C3A7D0400E87}" type="slidenum">
              <a:rPr lang="en-US" smtClean="0"/>
              <a:t>‹#›</a:t>
            </a:fld>
            <a:endParaRPr lang="en-US"/>
          </a:p>
        </p:txBody>
      </p:sp>
    </p:spTree>
    <p:extLst>
      <p:ext uri="{BB962C8B-B14F-4D97-AF65-F5344CB8AC3E}">
        <p14:creationId xmlns:p14="http://schemas.microsoft.com/office/powerpoint/2010/main" val="2979134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375FF4C-389D-BD4E-A78D-70AA6AA1C25E}" type="datetimeFigureOut">
              <a:rPr lang="en-US" smtClean="0"/>
              <a:t>11/6/2019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D5D1A7F-0109-C442-8A23-C3A7D0400E87}" type="slidenum">
              <a:rPr lang="en-US" smtClean="0"/>
              <a:t>‹#›</a:t>
            </a:fld>
            <a:endParaRPr lang="en-US"/>
          </a:p>
        </p:txBody>
      </p:sp>
    </p:spTree>
    <p:extLst>
      <p:ext uri="{BB962C8B-B14F-4D97-AF65-F5344CB8AC3E}">
        <p14:creationId xmlns:p14="http://schemas.microsoft.com/office/powerpoint/2010/main" val="34313350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375FF4C-389D-BD4E-A78D-70AA6AA1C25E}" type="datetimeFigureOut">
              <a:rPr lang="en-US" smtClean="0"/>
              <a:t>11/6/2019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D5D1A7F-0109-C442-8A23-C3A7D0400E87}" type="slidenum">
              <a:rPr lang="en-US" smtClean="0"/>
              <a:t>‹#›</a:t>
            </a:fld>
            <a:endParaRPr lang="en-US"/>
          </a:p>
        </p:txBody>
      </p:sp>
    </p:spTree>
    <p:extLst>
      <p:ext uri="{BB962C8B-B14F-4D97-AF65-F5344CB8AC3E}">
        <p14:creationId xmlns:p14="http://schemas.microsoft.com/office/powerpoint/2010/main" val="14368869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2375FF4C-389D-BD4E-A78D-70AA6AA1C25E}" type="datetimeFigureOut">
              <a:rPr lang="en-US" smtClean="0"/>
              <a:t>11/6/2019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D5D1A7F-0109-C442-8A23-C3A7D0400E87}" type="slidenum">
              <a:rPr lang="en-US" smtClean="0"/>
              <a:t>‹#›</a:t>
            </a:fld>
            <a:endParaRPr lang="en-US"/>
          </a:p>
        </p:txBody>
      </p:sp>
    </p:spTree>
    <p:extLst>
      <p:ext uri="{BB962C8B-B14F-4D97-AF65-F5344CB8AC3E}">
        <p14:creationId xmlns:p14="http://schemas.microsoft.com/office/powerpoint/2010/main" val="32821179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2375FF4C-389D-BD4E-A78D-70AA6AA1C25E}" type="datetimeFigureOut">
              <a:rPr lang="en-US" smtClean="0"/>
              <a:t>11/6/2019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D5D1A7F-0109-C442-8A23-C3A7D0400E87}" type="slidenum">
              <a:rPr lang="en-US" smtClean="0"/>
              <a:t>‹#›</a:t>
            </a:fld>
            <a:endParaRPr lang="en-US"/>
          </a:p>
        </p:txBody>
      </p:sp>
    </p:spTree>
    <p:extLst>
      <p:ext uri="{BB962C8B-B14F-4D97-AF65-F5344CB8AC3E}">
        <p14:creationId xmlns:p14="http://schemas.microsoft.com/office/powerpoint/2010/main" val="30022946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2375FF4C-389D-BD4E-A78D-70AA6AA1C25E}" type="datetimeFigureOut">
              <a:rPr lang="en-US" smtClean="0"/>
              <a:t>11/6/2019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D5D1A7F-0109-C442-8A23-C3A7D0400E87}" type="slidenum">
              <a:rPr lang="en-US" smtClean="0"/>
              <a:t>‹#›</a:t>
            </a:fld>
            <a:endParaRPr lang="en-US"/>
          </a:p>
        </p:txBody>
      </p:sp>
    </p:spTree>
    <p:extLst>
      <p:ext uri="{BB962C8B-B14F-4D97-AF65-F5344CB8AC3E}">
        <p14:creationId xmlns:p14="http://schemas.microsoft.com/office/powerpoint/2010/main" val="15658174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375FF4C-389D-BD4E-A78D-70AA6AA1C25E}" type="datetimeFigureOut">
              <a:rPr lang="en-US" smtClean="0"/>
              <a:t>11/6/2019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D5D1A7F-0109-C442-8A23-C3A7D0400E87}" type="slidenum">
              <a:rPr lang="en-US" smtClean="0"/>
              <a:t>‹#›</a:t>
            </a:fld>
            <a:endParaRPr lang="en-US"/>
          </a:p>
        </p:txBody>
      </p:sp>
    </p:spTree>
    <p:extLst>
      <p:ext uri="{BB962C8B-B14F-4D97-AF65-F5344CB8AC3E}">
        <p14:creationId xmlns:p14="http://schemas.microsoft.com/office/powerpoint/2010/main" val="19745389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375FF4C-389D-BD4E-A78D-70AA6AA1C25E}" type="datetimeFigureOut">
              <a:rPr lang="en-US" smtClean="0"/>
              <a:t>11/6/2019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D5D1A7F-0109-C442-8A23-C3A7D0400E87}" type="slidenum">
              <a:rPr lang="en-US" smtClean="0"/>
              <a:t>‹#›</a:t>
            </a:fld>
            <a:endParaRPr lang="en-US"/>
          </a:p>
        </p:txBody>
      </p:sp>
    </p:spTree>
    <p:extLst>
      <p:ext uri="{BB962C8B-B14F-4D97-AF65-F5344CB8AC3E}">
        <p14:creationId xmlns:p14="http://schemas.microsoft.com/office/powerpoint/2010/main" val="2579078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375FF4C-389D-BD4E-A78D-70AA6AA1C25E}" type="datetimeFigureOut">
              <a:rPr lang="en-US" smtClean="0"/>
              <a:t>11/6/2019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D5D1A7F-0109-C442-8A23-C3A7D0400E87}" type="slidenum">
              <a:rPr lang="en-US" smtClean="0"/>
              <a:t>‹#›</a:t>
            </a:fld>
            <a:endParaRPr lang="en-US"/>
          </a:p>
        </p:txBody>
      </p:sp>
    </p:spTree>
    <p:extLst>
      <p:ext uri="{BB962C8B-B14F-4D97-AF65-F5344CB8AC3E}">
        <p14:creationId xmlns:p14="http://schemas.microsoft.com/office/powerpoint/2010/main" val="38239229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375FF4C-389D-BD4E-A78D-70AA6AA1C25E}" type="datetimeFigureOut">
              <a:rPr lang="en-US" smtClean="0"/>
              <a:t>11/6/2019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D5D1A7F-0109-C442-8A23-C3A7D0400E87}" type="slidenum">
              <a:rPr lang="en-US" smtClean="0"/>
              <a:t>‹#›</a:t>
            </a:fld>
            <a:endParaRPr lang="en-US"/>
          </a:p>
        </p:txBody>
      </p:sp>
    </p:spTree>
    <p:extLst>
      <p:ext uri="{BB962C8B-B14F-4D97-AF65-F5344CB8AC3E}">
        <p14:creationId xmlns:p14="http://schemas.microsoft.com/office/powerpoint/2010/main" val="414848432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872066" y="3837063"/>
            <a:ext cx="7772400" cy="2656870"/>
          </a:xfrm>
        </p:spPr>
        <p:txBody>
          <a:bodyPr>
            <a:normAutofit fontScale="90000"/>
          </a:bodyPr>
          <a:lstStyle/>
          <a:p>
            <a:r>
              <a:rPr lang="en-US" dirty="0"/>
              <a:t>Outside the Walls: Expanding Roles in Academic Libraries of Today</a:t>
            </a:r>
            <a:br>
              <a:rPr lang="en-US" dirty="0"/>
            </a:br>
            <a:br>
              <a:rPr lang="en-US" dirty="0"/>
            </a:br>
            <a:r>
              <a:rPr lang="en-US" sz="2200" dirty="0"/>
              <a:t>Paula Settoon, Dean of Libraries and Knowledge Management</a:t>
            </a:r>
          </a:p>
        </p:txBody>
      </p:sp>
    </p:spTree>
    <p:extLst>
      <p:ext uri="{BB962C8B-B14F-4D97-AF65-F5344CB8AC3E}">
        <p14:creationId xmlns:p14="http://schemas.microsoft.com/office/powerpoint/2010/main" val="41689115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166534" y="256495"/>
            <a:ext cx="5678110" cy="1265965"/>
          </a:xfrm>
        </p:spPr>
        <p:txBody>
          <a:bodyPr>
            <a:normAutofit fontScale="90000"/>
          </a:bodyPr>
          <a:lstStyle/>
          <a:p>
            <a:r>
              <a:rPr lang="en-US" dirty="0"/>
              <a:t>Knowledge Management</a:t>
            </a:r>
          </a:p>
        </p:txBody>
      </p:sp>
      <p:graphicFrame>
        <p:nvGraphicFramePr>
          <p:cNvPr id="8" name="Content Placeholder 7">
            <a:extLst>
              <a:ext uri="{FF2B5EF4-FFF2-40B4-BE49-F238E27FC236}">
                <a16:creationId xmlns:a16="http://schemas.microsoft.com/office/drawing/2014/main" id="{09E3388F-30A3-4890-B0F8-DAEE8FA4522E}"/>
              </a:ext>
            </a:extLst>
          </p:cNvPr>
          <p:cNvGraphicFramePr>
            <a:graphicFrameLocks noGrp="1"/>
          </p:cNvGraphicFramePr>
          <p:nvPr>
            <p:ph idx="1"/>
            <p:extLst>
              <p:ext uri="{D42A27DB-BD31-4B8C-83A1-F6EECF244321}">
                <p14:modId xmlns:p14="http://schemas.microsoft.com/office/powerpoint/2010/main" val="3676831234"/>
              </p:ext>
            </p:extLst>
          </p:nvPr>
        </p:nvGraphicFramePr>
        <p:xfrm>
          <a:off x="344488" y="1600200"/>
          <a:ext cx="8499475" cy="50133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9293256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710214" y="256495"/>
            <a:ext cx="5134429" cy="1265965"/>
          </a:xfrm>
        </p:spPr>
        <p:txBody>
          <a:bodyPr/>
          <a:lstStyle/>
          <a:p>
            <a:r>
              <a:rPr lang="en-US" dirty="0"/>
              <a:t>MyTCC</a:t>
            </a:r>
          </a:p>
        </p:txBody>
      </p:sp>
      <p:sp>
        <p:nvSpPr>
          <p:cNvPr id="3" name="Content Placeholder 2"/>
          <p:cNvSpPr>
            <a:spLocks noGrp="1"/>
          </p:cNvSpPr>
          <p:nvPr>
            <p:ph idx="1"/>
          </p:nvPr>
        </p:nvSpPr>
        <p:spPr>
          <a:xfrm>
            <a:off x="322035" y="1522460"/>
            <a:ext cx="8499929" cy="5012871"/>
          </a:xfrm>
        </p:spPr>
        <p:txBody>
          <a:bodyPr>
            <a:normAutofit lnSpcReduction="10000"/>
          </a:bodyPr>
          <a:lstStyle/>
          <a:p>
            <a:r>
              <a:rPr lang="en-US" dirty="0"/>
              <a:t>Spring and Summer 2017</a:t>
            </a:r>
          </a:p>
          <a:p>
            <a:pPr lvl="1"/>
            <a:r>
              <a:rPr lang="en-US" dirty="0"/>
              <a:t>Developed Design Plan and Content Management Plan</a:t>
            </a:r>
          </a:p>
          <a:p>
            <a:pPr lvl="1"/>
            <a:r>
              <a:rPr lang="en-US" dirty="0"/>
              <a:t>IT upgraded Luminis Platform and improved functionality</a:t>
            </a:r>
          </a:p>
          <a:p>
            <a:r>
              <a:rPr lang="en-US" dirty="0"/>
              <a:t>Fall 2017</a:t>
            </a:r>
          </a:p>
          <a:p>
            <a:pPr lvl="1"/>
            <a:r>
              <a:rPr lang="en-US" dirty="0"/>
              <a:t>Usability tests</a:t>
            </a:r>
          </a:p>
          <a:p>
            <a:pPr lvl="1"/>
            <a:r>
              <a:rPr lang="en-US" dirty="0"/>
              <a:t>Stakeholder preview meetings</a:t>
            </a:r>
          </a:p>
          <a:p>
            <a:r>
              <a:rPr lang="en-US" dirty="0"/>
              <a:t>Spring 2018</a:t>
            </a:r>
          </a:p>
          <a:p>
            <a:pPr lvl="1"/>
            <a:r>
              <a:rPr lang="en-US" dirty="0"/>
              <a:t>New site went live</a:t>
            </a:r>
          </a:p>
        </p:txBody>
      </p:sp>
    </p:spTree>
    <p:extLst>
      <p:ext uri="{BB962C8B-B14F-4D97-AF65-F5344CB8AC3E}">
        <p14:creationId xmlns:p14="http://schemas.microsoft.com/office/powerpoint/2010/main" val="10289917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710214" y="256495"/>
            <a:ext cx="5134429" cy="1265965"/>
          </a:xfrm>
        </p:spPr>
        <p:txBody>
          <a:bodyPr>
            <a:normAutofit fontScale="90000"/>
          </a:bodyPr>
          <a:lstStyle/>
          <a:p>
            <a:r>
              <a:rPr lang="en-US" dirty="0"/>
              <a:t>SharePoint Knowledge Repositories</a:t>
            </a:r>
          </a:p>
        </p:txBody>
      </p:sp>
      <p:sp>
        <p:nvSpPr>
          <p:cNvPr id="3" name="Content Placeholder 2"/>
          <p:cNvSpPr>
            <a:spLocks noGrp="1"/>
          </p:cNvSpPr>
          <p:nvPr>
            <p:ph idx="1"/>
          </p:nvPr>
        </p:nvSpPr>
        <p:spPr>
          <a:xfrm>
            <a:off x="344714" y="1600200"/>
            <a:ext cx="8499929" cy="5012871"/>
          </a:xfrm>
        </p:spPr>
        <p:txBody>
          <a:bodyPr/>
          <a:lstStyle/>
          <a:p>
            <a:r>
              <a:rPr lang="en-US" dirty="0"/>
              <a:t>Goal: create a knowledge repository in SharePoint that supports TCC’s shared governance organization structure of councils and committees</a:t>
            </a:r>
          </a:p>
          <a:p>
            <a:r>
              <a:rPr lang="en-US" dirty="0"/>
              <a:t>Summer 2017</a:t>
            </a:r>
          </a:p>
          <a:p>
            <a:pPr lvl="1"/>
            <a:r>
              <a:rPr lang="en-US" dirty="0"/>
              <a:t>Initial training from Tulsa Tech</a:t>
            </a:r>
          </a:p>
          <a:p>
            <a:pPr lvl="1"/>
            <a:r>
              <a:rPr lang="en-US" dirty="0"/>
              <a:t>Repository Design and Content Management Plans</a:t>
            </a:r>
          </a:p>
          <a:p>
            <a:r>
              <a:rPr lang="en-US" dirty="0"/>
              <a:t>Fall 2017</a:t>
            </a:r>
          </a:p>
          <a:p>
            <a:pPr lvl="1"/>
            <a:r>
              <a:rPr lang="en-US" dirty="0"/>
              <a:t>Communication and Training</a:t>
            </a:r>
          </a:p>
          <a:p>
            <a:pPr marL="457200" lvl="1" indent="0">
              <a:buNone/>
            </a:pPr>
            <a:endParaRPr lang="en-US" dirty="0"/>
          </a:p>
        </p:txBody>
      </p:sp>
    </p:spTree>
    <p:extLst>
      <p:ext uri="{BB962C8B-B14F-4D97-AF65-F5344CB8AC3E}">
        <p14:creationId xmlns:p14="http://schemas.microsoft.com/office/powerpoint/2010/main" val="331217752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710214" y="256495"/>
            <a:ext cx="5134429" cy="1265965"/>
          </a:xfrm>
        </p:spPr>
        <p:txBody>
          <a:bodyPr>
            <a:normAutofit fontScale="90000"/>
          </a:bodyPr>
          <a:lstStyle/>
          <a:p>
            <a:r>
              <a:rPr lang="en-US" dirty="0"/>
              <a:t>Handbooks and Policy Manuals</a:t>
            </a:r>
          </a:p>
        </p:txBody>
      </p:sp>
      <p:sp>
        <p:nvSpPr>
          <p:cNvPr id="3" name="Content Placeholder 2"/>
          <p:cNvSpPr>
            <a:spLocks noGrp="1"/>
          </p:cNvSpPr>
          <p:nvPr>
            <p:ph idx="1"/>
          </p:nvPr>
        </p:nvSpPr>
        <p:spPr>
          <a:xfrm>
            <a:off x="344714" y="1845129"/>
            <a:ext cx="8499929" cy="5012871"/>
          </a:xfrm>
        </p:spPr>
        <p:txBody>
          <a:bodyPr/>
          <a:lstStyle/>
          <a:p>
            <a:r>
              <a:rPr lang="en-US" dirty="0"/>
              <a:t>Fall 2017 </a:t>
            </a:r>
          </a:p>
          <a:p>
            <a:pPr lvl="1"/>
            <a:r>
              <a:rPr lang="en-US" dirty="0"/>
              <a:t>Updated Faculty Handbook</a:t>
            </a:r>
          </a:p>
          <a:p>
            <a:r>
              <a:rPr lang="en-US" dirty="0"/>
              <a:t>Fall 2018</a:t>
            </a:r>
          </a:p>
          <a:p>
            <a:pPr lvl="1"/>
            <a:r>
              <a:rPr lang="en-US" dirty="0"/>
              <a:t>Updated Employee Handbook</a:t>
            </a:r>
          </a:p>
          <a:p>
            <a:r>
              <a:rPr lang="en-US" dirty="0"/>
              <a:t>Fall 2019</a:t>
            </a:r>
          </a:p>
          <a:p>
            <a:pPr lvl="1"/>
            <a:r>
              <a:rPr lang="en-US" dirty="0"/>
              <a:t>Aligned and updated Board Policy Manual; Student, Employee, and Faculty Handbooks</a:t>
            </a:r>
          </a:p>
        </p:txBody>
      </p:sp>
    </p:spTree>
    <p:extLst>
      <p:ext uri="{BB962C8B-B14F-4D97-AF65-F5344CB8AC3E}">
        <p14:creationId xmlns:p14="http://schemas.microsoft.com/office/powerpoint/2010/main" val="32025149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710214" y="256495"/>
            <a:ext cx="5134429" cy="1265965"/>
          </a:xfrm>
        </p:spPr>
        <p:txBody>
          <a:bodyPr/>
          <a:lstStyle/>
          <a:p>
            <a:r>
              <a:rPr lang="en-US" dirty="0"/>
              <a:t>HLC Accreditation</a:t>
            </a:r>
          </a:p>
        </p:txBody>
      </p:sp>
      <p:sp>
        <p:nvSpPr>
          <p:cNvPr id="3" name="Content Placeholder 2"/>
          <p:cNvSpPr>
            <a:spLocks noGrp="1"/>
          </p:cNvSpPr>
          <p:nvPr>
            <p:ph idx="1"/>
          </p:nvPr>
        </p:nvSpPr>
        <p:spPr>
          <a:xfrm>
            <a:off x="429380" y="2802467"/>
            <a:ext cx="8499929" cy="3132667"/>
          </a:xfrm>
        </p:spPr>
        <p:txBody>
          <a:bodyPr/>
          <a:lstStyle/>
          <a:p>
            <a:r>
              <a:rPr lang="en-US" dirty="0"/>
              <a:t>Accreditation Liaison Officer</a:t>
            </a:r>
          </a:p>
          <a:p>
            <a:endParaRPr lang="en-US" dirty="0"/>
          </a:p>
          <a:p>
            <a:r>
              <a:rPr lang="en-US" dirty="0"/>
              <a:t>Assurance Review in 2018</a:t>
            </a:r>
          </a:p>
          <a:p>
            <a:pPr marL="0" indent="0">
              <a:buNone/>
            </a:pPr>
            <a:endParaRPr lang="en-US" dirty="0"/>
          </a:p>
          <a:p>
            <a:r>
              <a:rPr lang="en-US" dirty="0"/>
              <a:t>Plans for 2022 Review</a:t>
            </a:r>
          </a:p>
        </p:txBody>
      </p:sp>
    </p:spTree>
    <p:extLst>
      <p:ext uri="{BB962C8B-B14F-4D97-AF65-F5344CB8AC3E}">
        <p14:creationId xmlns:p14="http://schemas.microsoft.com/office/powerpoint/2010/main" val="24010712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FBCFC0-50A0-4FD4-973A-D1B94C934825}"/>
              </a:ext>
            </a:extLst>
          </p:cNvPr>
          <p:cNvSpPr>
            <a:spLocks noGrp="1"/>
          </p:cNvSpPr>
          <p:nvPr>
            <p:ph type="title"/>
          </p:nvPr>
        </p:nvSpPr>
        <p:spPr>
          <a:xfrm>
            <a:off x="3479800" y="262971"/>
            <a:ext cx="5207000" cy="1143000"/>
          </a:xfrm>
        </p:spPr>
        <p:txBody>
          <a:bodyPr/>
          <a:lstStyle/>
          <a:p>
            <a:r>
              <a:rPr lang="en-US" dirty="0"/>
              <a:t>Other Things We Do</a:t>
            </a:r>
          </a:p>
        </p:txBody>
      </p:sp>
      <p:sp>
        <p:nvSpPr>
          <p:cNvPr id="3" name="Content Placeholder 2">
            <a:extLst>
              <a:ext uri="{FF2B5EF4-FFF2-40B4-BE49-F238E27FC236}">
                <a16:creationId xmlns:a16="http://schemas.microsoft.com/office/drawing/2014/main" id="{28E42C7C-897B-4021-B208-A846AA67C10F}"/>
              </a:ext>
            </a:extLst>
          </p:cNvPr>
          <p:cNvSpPr>
            <a:spLocks noGrp="1"/>
          </p:cNvSpPr>
          <p:nvPr>
            <p:ph idx="1"/>
          </p:nvPr>
        </p:nvSpPr>
        <p:spPr>
          <a:xfrm>
            <a:off x="457200" y="2317073"/>
            <a:ext cx="8229600" cy="4182780"/>
          </a:xfrm>
        </p:spPr>
        <p:txBody>
          <a:bodyPr/>
          <a:lstStyle/>
          <a:p>
            <a:r>
              <a:rPr lang="en-US" dirty="0"/>
              <a:t>Records Management</a:t>
            </a:r>
          </a:p>
          <a:p>
            <a:r>
              <a:rPr lang="en-US" dirty="0"/>
              <a:t>Office of Open Records</a:t>
            </a:r>
          </a:p>
          <a:p>
            <a:r>
              <a:rPr lang="en-US" dirty="0"/>
              <a:t>Academic &amp; Campus Services</a:t>
            </a:r>
          </a:p>
          <a:p>
            <a:r>
              <a:rPr lang="en-US" dirty="0"/>
              <a:t>Convocation at Professional Development Day</a:t>
            </a:r>
          </a:p>
          <a:p>
            <a:r>
              <a:rPr lang="en-US" dirty="0"/>
              <a:t>United Way</a:t>
            </a:r>
          </a:p>
        </p:txBody>
      </p:sp>
    </p:spTree>
    <p:extLst>
      <p:ext uri="{BB962C8B-B14F-4D97-AF65-F5344CB8AC3E}">
        <p14:creationId xmlns:p14="http://schemas.microsoft.com/office/powerpoint/2010/main" val="78220001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710214" y="256495"/>
            <a:ext cx="5134429" cy="1265965"/>
          </a:xfrm>
        </p:spPr>
        <p:txBody>
          <a:bodyPr/>
          <a:lstStyle/>
          <a:p>
            <a:r>
              <a:rPr lang="en-US" dirty="0"/>
              <a:t>Questions?</a:t>
            </a:r>
          </a:p>
        </p:txBody>
      </p:sp>
      <p:sp>
        <p:nvSpPr>
          <p:cNvPr id="3" name="Content Placeholder 2"/>
          <p:cNvSpPr>
            <a:spLocks noGrp="1"/>
          </p:cNvSpPr>
          <p:nvPr>
            <p:ph idx="1"/>
          </p:nvPr>
        </p:nvSpPr>
        <p:spPr>
          <a:xfrm>
            <a:off x="344714" y="2353733"/>
            <a:ext cx="8499929" cy="3522134"/>
          </a:xfrm>
        </p:spPr>
        <p:txBody>
          <a:bodyPr>
            <a:normAutofit/>
          </a:bodyPr>
          <a:lstStyle/>
          <a:p>
            <a:pPr marL="0" indent="0" algn="ctr">
              <a:spcBef>
                <a:spcPts val="0"/>
              </a:spcBef>
              <a:buNone/>
            </a:pPr>
            <a:r>
              <a:rPr lang="en-US" sz="2400" dirty="0"/>
              <a:t>Paula Settoon</a:t>
            </a:r>
          </a:p>
          <a:p>
            <a:pPr marL="0" indent="0" algn="ctr">
              <a:spcBef>
                <a:spcPts val="0"/>
              </a:spcBef>
              <a:buNone/>
            </a:pPr>
            <a:r>
              <a:rPr lang="en-US" sz="2400" dirty="0"/>
              <a:t>Dean of Libraries and Knowledge Management</a:t>
            </a:r>
          </a:p>
          <a:p>
            <a:pPr marL="0" indent="0" algn="ctr">
              <a:spcBef>
                <a:spcPts val="0"/>
              </a:spcBef>
              <a:buNone/>
            </a:pPr>
            <a:r>
              <a:rPr lang="en-US" sz="2400" dirty="0"/>
              <a:t>Tulsa Community College</a:t>
            </a:r>
          </a:p>
          <a:p>
            <a:pPr marL="0" indent="0" algn="ctr">
              <a:spcBef>
                <a:spcPts val="0"/>
              </a:spcBef>
              <a:buNone/>
            </a:pPr>
            <a:r>
              <a:rPr lang="en-US" sz="2400" dirty="0"/>
              <a:t>Metro Campus</a:t>
            </a:r>
          </a:p>
          <a:p>
            <a:pPr marL="0" indent="0" algn="ctr">
              <a:spcBef>
                <a:spcPts val="0"/>
              </a:spcBef>
              <a:buNone/>
            </a:pPr>
            <a:r>
              <a:rPr lang="en-US" sz="2400" dirty="0"/>
              <a:t>909 S Boston</a:t>
            </a:r>
          </a:p>
          <a:p>
            <a:pPr marL="0" indent="0" algn="ctr">
              <a:spcBef>
                <a:spcPts val="0"/>
              </a:spcBef>
              <a:buNone/>
            </a:pPr>
            <a:r>
              <a:rPr lang="en-US" sz="2400" dirty="0"/>
              <a:t>Academic Building, 605</a:t>
            </a:r>
          </a:p>
          <a:p>
            <a:pPr marL="0" indent="0" algn="ctr">
              <a:spcBef>
                <a:spcPts val="0"/>
              </a:spcBef>
              <a:buNone/>
            </a:pPr>
            <a:r>
              <a:rPr lang="en-US" sz="2400" dirty="0"/>
              <a:t>Tulsa, OK 74119-2095</a:t>
            </a:r>
          </a:p>
          <a:p>
            <a:pPr marL="0" indent="0" algn="ctr">
              <a:spcBef>
                <a:spcPts val="0"/>
              </a:spcBef>
              <a:buNone/>
            </a:pPr>
            <a:r>
              <a:rPr lang="en-US" sz="2400" dirty="0"/>
              <a:t>Phone:  918-595-7461</a:t>
            </a:r>
          </a:p>
          <a:p>
            <a:pPr marL="0" indent="0" algn="ctr">
              <a:spcBef>
                <a:spcPts val="0"/>
              </a:spcBef>
              <a:buNone/>
            </a:pPr>
            <a:r>
              <a:rPr lang="en-US" sz="2400" dirty="0"/>
              <a:t>paula.settoon@tulsacc.edu</a:t>
            </a:r>
          </a:p>
          <a:p>
            <a:endParaRPr lang="en-US" dirty="0"/>
          </a:p>
          <a:p>
            <a:pPr marL="0" indent="0">
              <a:buNone/>
            </a:pPr>
            <a:endParaRPr lang="en-US" dirty="0"/>
          </a:p>
        </p:txBody>
      </p:sp>
    </p:spTree>
    <p:extLst>
      <p:ext uri="{BB962C8B-B14F-4D97-AF65-F5344CB8AC3E}">
        <p14:creationId xmlns:p14="http://schemas.microsoft.com/office/powerpoint/2010/main" val="333580923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405</TotalTime>
  <Words>600</Words>
  <Application>Microsoft Office PowerPoint</Application>
  <PresentationFormat>On-screen Show (4:3)</PresentationFormat>
  <Paragraphs>60</Paragraphs>
  <Slides>8</Slides>
  <Notes>2</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8</vt:i4>
      </vt:variant>
    </vt:vector>
  </HeadingPairs>
  <TitlesOfParts>
    <vt:vector size="11" baseType="lpstr">
      <vt:lpstr>Arial</vt:lpstr>
      <vt:lpstr>Calibri</vt:lpstr>
      <vt:lpstr>Office Theme</vt:lpstr>
      <vt:lpstr>Outside the Walls: Expanding Roles in Academic Libraries of Today  Paula Settoon, Dean of Libraries and Knowledge Management</vt:lpstr>
      <vt:lpstr>Knowledge Management</vt:lpstr>
      <vt:lpstr>MyTCC</vt:lpstr>
      <vt:lpstr>SharePoint Knowledge Repositories</vt:lpstr>
      <vt:lpstr>Handbooks and Policy Manuals</vt:lpstr>
      <vt:lpstr>HLC Accreditation</vt:lpstr>
      <vt:lpstr>Other Things We Do</vt:lpstr>
      <vt:lpstr>Questions?</vt:lpstr>
    </vt:vector>
  </TitlesOfParts>
  <Company>Tulsa Community College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Matthew Jostes</dc:creator>
  <cp:lastModifiedBy>Paula Settoon</cp:lastModifiedBy>
  <cp:revision>19</cp:revision>
  <dcterms:created xsi:type="dcterms:W3CDTF">2015-09-02T17:57:48Z</dcterms:created>
  <dcterms:modified xsi:type="dcterms:W3CDTF">2019-11-06T20:13:52Z</dcterms:modified>
</cp:coreProperties>
</file>